
<file path=[Content_Types].xml><?xml version="1.0" encoding="utf-8"?>
<Types xmlns="http://schemas.openxmlformats.org/package/2006/content-types">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handoutMasterIdLst>
    <p:handoutMasterId r:id="rId40"/>
  </p:handoutMasterIdLst>
  <p:sldIdLst>
    <p:sldId id="256" r:id="rId2"/>
    <p:sldId id="257" r:id="rId3"/>
    <p:sldId id="258" r:id="rId4"/>
    <p:sldId id="261" r:id="rId5"/>
    <p:sldId id="259" r:id="rId6"/>
    <p:sldId id="274" r:id="rId7"/>
    <p:sldId id="294" r:id="rId8"/>
    <p:sldId id="262" r:id="rId9"/>
    <p:sldId id="287" r:id="rId10"/>
    <p:sldId id="288" r:id="rId11"/>
    <p:sldId id="260" r:id="rId12"/>
    <p:sldId id="292" r:id="rId13"/>
    <p:sldId id="276" r:id="rId14"/>
    <p:sldId id="275" r:id="rId15"/>
    <p:sldId id="263" r:id="rId16"/>
    <p:sldId id="264" r:id="rId17"/>
    <p:sldId id="265" r:id="rId18"/>
    <p:sldId id="290" r:id="rId19"/>
    <p:sldId id="278" r:id="rId20"/>
    <p:sldId id="266" r:id="rId21"/>
    <p:sldId id="277" r:id="rId22"/>
    <p:sldId id="286" r:id="rId23"/>
    <p:sldId id="267" r:id="rId24"/>
    <p:sldId id="279" r:id="rId25"/>
    <p:sldId id="293" r:id="rId26"/>
    <p:sldId id="268" r:id="rId27"/>
    <p:sldId id="281" r:id="rId28"/>
    <p:sldId id="280" r:id="rId29"/>
    <p:sldId id="282" r:id="rId30"/>
    <p:sldId id="283" r:id="rId31"/>
    <p:sldId id="285" r:id="rId32"/>
    <p:sldId id="269" r:id="rId33"/>
    <p:sldId id="270" r:id="rId34"/>
    <p:sldId id="272" r:id="rId35"/>
    <p:sldId id="273" r:id="rId36"/>
    <p:sldId id="271" r:id="rId37"/>
    <p:sldId id="296" r:id="rId38"/>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132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532E29A6-67E0-49CF-A1E2-68FD5CAD9ADB}" type="datetimeFigureOut">
              <a:rPr kumimoji="1" lang="ja-JP" altLang="en-US" smtClean="0"/>
              <a:t>2019/6/3</a:t>
            </a:fld>
            <a:endParaRPr kumimoji="1" lang="ja-JP" altLang="en-US"/>
          </a:p>
        </p:txBody>
      </p:sp>
      <p:sp>
        <p:nvSpPr>
          <p:cNvPr id="4" name="フッター プレースホルダー 3"/>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F96C2027-CA1D-43C4-A44F-85B47CDA1816}" type="slidenum">
              <a:rPr kumimoji="1" lang="ja-JP" altLang="en-US" smtClean="0"/>
              <a:t>‹#›</a:t>
            </a:fld>
            <a:endParaRPr kumimoji="1" lang="ja-JP" altLang="en-US"/>
          </a:p>
        </p:txBody>
      </p:sp>
    </p:spTree>
    <p:extLst>
      <p:ext uri="{BB962C8B-B14F-4D97-AF65-F5344CB8AC3E}">
        <p14:creationId xmlns:p14="http://schemas.microsoft.com/office/powerpoint/2010/main" val="37731313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9D802854-8555-4443-8A90-AB50D26EF389}" type="datetimeFigureOut">
              <a:rPr kumimoji="1" lang="ja-JP" altLang="en-US" smtClean="0"/>
              <a:t>2019/6/3</a:t>
            </a:fld>
            <a:endParaRPr kumimoji="1" lang="ja-JP" altLang="en-US"/>
          </a:p>
        </p:txBody>
      </p:sp>
      <p:sp>
        <p:nvSpPr>
          <p:cNvPr id="4" name="スライド イメージ プレースホルダー 3"/>
          <p:cNvSpPr>
            <a:spLocks noGrp="1" noRot="1" noChangeAspect="1"/>
          </p:cNvSpPr>
          <p:nvPr>
            <p:ph type="sldImg" idx="2"/>
          </p:nvPr>
        </p:nvSpPr>
        <p:spPr>
          <a:xfrm>
            <a:off x="1147763" y="1233488"/>
            <a:ext cx="4440237"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95B4E945-B9B9-4B29-AD7E-0150B096651D}" type="slidenum">
              <a:rPr kumimoji="1" lang="ja-JP" altLang="en-US" smtClean="0"/>
              <a:t>‹#›</a:t>
            </a:fld>
            <a:endParaRPr kumimoji="1" lang="ja-JP" altLang="en-US"/>
          </a:p>
        </p:txBody>
      </p:sp>
    </p:spTree>
    <p:extLst>
      <p:ext uri="{BB962C8B-B14F-4D97-AF65-F5344CB8AC3E}">
        <p14:creationId xmlns:p14="http://schemas.microsoft.com/office/powerpoint/2010/main" val="120244230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FD6F274F-3D75-4001-95EF-D419890F65AA}" type="datetime1">
              <a:rPr kumimoji="1" lang="ja-JP" altLang="en-US" smtClean="0"/>
              <a:t>2019/6/3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11813A-9784-4A59-9EC3-4382EBE1751A}" type="slidenum">
              <a:rPr kumimoji="1" lang="ja-JP" altLang="en-US" smtClean="0"/>
              <a:t>‹#›</a:t>
            </a:fld>
            <a:endParaRPr kumimoji="1" lang="ja-JP" altLang="en-US"/>
          </a:p>
        </p:txBody>
      </p:sp>
    </p:spTree>
    <p:extLst>
      <p:ext uri="{BB962C8B-B14F-4D97-AF65-F5344CB8AC3E}">
        <p14:creationId xmlns:p14="http://schemas.microsoft.com/office/powerpoint/2010/main" val="382458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A00174A-478C-4666-92C8-ED8375402C34}" type="datetime1">
              <a:rPr kumimoji="1" lang="ja-JP" altLang="en-US" smtClean="0"/>
              <a:t>2019/6/3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11813A-9784-4A59-9EC3-4382EBE1751A}" type="slidenum">
              <a:rPr kumimoji="1" lang="ja-JP" altLang="en-US" smtClean="0"/>
              <a:t>‹#›</a:t>
            </a:fld>
            <a:endParaRPr kumimoji="1" lang="ja-JP" altLang="en-US"/>
          </a:p>
        </p:txBody>
      </p:sp>
    </p:spTree>
    <p:extLst>
      <p:ext uri="{BB962C8B-B14F-4D97-AF65-F5344CB8AC3E}">
        <p14:creationId xmlns:p14="http://schemas.microsoft.com/office/powerpoint/2010/main" val="1748346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6891F8AC-7F5F-4CDA-B19E-C2AD37B8EEA0}" type="datetime1">
              <a:rPr kumimoji="1" lang="ja-JP" altLang="en-US" smtClean="0"/>
              <a:t>2019/6/3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11813A-9784-4A59-9EC3-4382EBE1751A}" type="slidenum">
              <a:rPr kumimoji="1" lang="ja-JP" altLang="en-US" smtClean="0"/>
              <a:t>‹#›</a:t>
            </a:fld>
            <a:endParaRPr kumimoji="1" lang="ja-JP" altLang="en-US"/>
          </a:p>
        </p:txBody>
      </p:sp>
    </p:spTree>
    <p:extLst>
      <p:ext uri="{BB962C8B-B14F-4D97-AF65-F5344CB8AC3E}">
        <p14:creationId xmlns:p14="http://schemas.microsoft.com/office/powerpoint/2010/main" val="4063593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7C7B0E0-F458-42BD-B6B8-F21F85045449}" type="datetime1">
              <a:rPr kumimoji="1" lang="ja-JP" altLang="en-US" smtClean="0"/>
              <a:t>2019/6/3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11813A-9784-4A59-9EC3-4382EBE1751A}" type="slidenum">
              <a:rPr kumimoji="1" lang="ja-JP" altLang="en-US" smtClean="0"/>
              <a:t>‹#›</a:t>
            </a:fld>
            <a:endParaRPr kumimoji="1" lang="ja-JP" altLang="en-US"/>
          </a:p>
        </p:txBody>
      </p:sp>
    </p:spTree>
    <p:extLst>
      <p:ext uri="{BB962C8B-B14F-4D97-AF65-F5344CB8AC3E}">
        <p14:creationId xmlns:p14="http://schemas.microsoft.com/office/powerpoint/2010/main" val="3671088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A0F6847A-6E7E-4B1E-B973-6ABD38DBDA75}" type="datetime1">
              <a:rPr kumimoji="1" lang="ja-JP" altLang="en-US" smtClean="0"/>
              <a:t>2019/6/3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11813A-9784-4A59-9EC3-4382EBE1751A}" type="slidenum">
              <a:rPr kumimoji="1" lang="ja-JP" altLang="en-US" smtClean="0"/>
              <a:t>‹#›</a:t>
            </a:fld>
            <a:endParaRPr kumimoji="1" lang="ja-JP" altLang="en-US"/>
          </a:p>
        </p:txBody>
      </p:sp>
    </p:spTree>
    <p:extLst>
      <p:ext uri="{BB962C8B-B14F-4D97-AF65-F5344CB8AC3E}">
        <p14:creationId xmlns:p14="http://schemas.microsoft.com/office/powerpoint/2010/main" val="460672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788F8CE1-9C3D-460A-81DD-EAF1E42F3661}" type="datetime1">
              <a:rPr kumimoji="1" lang="ja-JP" altLang="en-US" smtClean="0"/>
              <a:t>2019/6/3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611813A-9784-4A59-9EC3-4382EBE1751A}" type="slidenum">
              <a:rPr kumimoji="1" lang="ja-JP" altLang="en-US" smtClean="0"/>
              <a:t>‹#›</a:t>
            </a:fld>
            <a:endParaRPr kumimoji="1" lang="ja-JP" altLang="en-US"/>
          </a:p>
        </p:txBody>
      </p:sp>
    </p:spTree>
    <p:extLst>
      <p:ext uri="{BB962C8B-B14F-4D97-AF65-F5344CB8AC3E}">
        <p14:creationId xmlns:p14="http://schemas.microsoft.com/office/powerpoint/2010/main" val="3003519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A1B55AF4-A916-4734-AC66-34D3C6C950CF}" type="datetime1">
              <a:rPr kumimoji="1" lang="ja-JP" altLang="en-US" smtClean="0"/>
              <a:t>2019/6/3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611813A-9784-4A59-9EC3-4382EBE1751A}" type="slidenum">
              <a:rPr kumimoji="1" lang="ja-JP" altLang="en-US" smtClean="0"/>
              <a:t>‹#›</a:t>
            </a:fld>
            <a:endParaRPr kumimoji="1" lang="ja-JP" altLang="en-US"/>
          </a:p>
        </p:txBody>
      </p:sp>
    </p:spTree>
    <p:extLst>
      <p:ext uri="{BB962C8B-B14F-4D97-AF65-F5344CB8AC3E}">
        <p14:creationId xmlns:p14="http://schemas.microsoft.com/office/powerpoint/2010/main" val="3941787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8DF8E852-45BA-4E08-ABEE-826AD5F0C37A}" type="datetime1">
              <a:rPr kumimoji="1" lang="ja-JP" altLang="en-US" smtClean="0"/>
              <a:t>2019/6/3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611813A-9784-4A59-9EC3-4382EBE1751A}" type="slidenum">
              <a:rPr kumimoji="1" lang="ja-JP" altLang="en-US" smtClean="0"/>
              <a:t>‹#›</a:t>
            </a:fld>
            <a:endParaRPr kumimoji="1" lang="ja-JP" altLang="en-US"/>
          </a:p>
        </p:txBody>
      </p:sp>
    </p:spTree>
    <p:extLst>
      <p:ext uri="{BB962C8B-B14F-4D97-AF65-F5344CB8AC3E}">
        <p14:creationId xmlns:p14="http://schemas.microsoft.com/office/powerpoint/2010/main" val="2201206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B8A3BD-CBF9-4BCB-A067-71B176B6B2C6}" type="datetime1">
              <a:rPr kumimoji="1" lang="ja-JP" altLang="en-US" smtClean="0"/>
              <a:t>2019/6/3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611813A-9784-4A59-9EC3-4382EBE1751A}" type="slidenum">
              <a:rPr kumimoji="1" lang="ja-JP" altLang="en-US" smtClean="0"/>
              <a:t>‹#›</a:t>
            </a:fld>
            <a:endParaRPr kumimoji="1" lang="ja-JP" altLang="en-US"/>
          </a:p>
        </p:txBody>
      </p:sp>
    </p:spTree>
    <p:extLst>
      <p:ext uri="{BB962C8B-B14F-4D97-AF65-F5344CB8AC3E}">
        <p14:creationId xmlns:p14="http://schemas.microsoft.com/office/powerpoint/2010/main" val="226325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2C72A27E-2EF8-4F5A-985E-1BD467A7A6E9}" type="datetime1">
              <a:rPr kumimoji="1" lang="ja-JP" altLang="en-US" smtClean="0"/>
              <a:t>2019/6/3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611813A-9784-4A59-9EC3-4382EBE1751A}" type="slidenum">
              <a:rPr kumimoji="1" lang="ja-JP" altLang="en-US" smtClean="0"/>
              <a:t>‹#›</a:t>
            </a:fld>
            <a:endParaRPr kumimoji="1" lang="ja-JP" altLang="en-US"/>
          </a:p>
        </p:txBody>
      </p:sp>
    </p:spTree>
    <p:extLst>
      <p:ext uri="{BB962C8B-B14F-4D97-AF65-F5344CB8AC3E}">
        <p14:creationId xmlns:p14="http://schemas.microsoft.com/office/powerpoint/2010/main" val="3957543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87992E2A-1C1A-4DBA-88C5-AD450CA026A3}" type="datetime1">
              <a:rPr kumimoji="1" lang="ja-JP" altLang="en-US" smtClean="0"/>
              <a:t>2019/6/3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611813A-9784-4A59-9EC3-4382EBE1751A}" type="slidenum">
              <a:rPr kumimoji="1" lang="ja-JP" altLang="en-US" smtClean="0"/>
              <a:t>‹#›</a:t>
            </a:fld>
            <a:endParaRPr kumimoji="1" lang="ja-JP" altLang="en-US"/>
          </a:p>
        </p:txBody>
      </p:sp>
    </p:spTree>
    <p:extLst>
      <p:ext uri="{BB962C8B-B14F-4D97-AF65-F5344CB8AC3E}">
        <p14:creationId xmlns:p14="http://schemas.microsoft.com/office/powerpoint/2010/main" val="3359061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CEE7E-3E02-4803-B956-35AB439EEA29}" type="datetime1">
              <a:rPr kumimoji="1" lang="ja-JP" altLang="en-US" smtClean="0"/>
              <a:t>2019/6/3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11813A-9784-4A59-9EC3-4382EBE1751A}" type="slidenum">
              <a:rPr kumimoji="1" lang="ja-JP" altLang="en-US" smtClean="0"/>
              <a:t>‹#›</a:t>
            </a:fld>
            <a:endParaRPr kumimoji="1" lang="ja-JP" altLang="en-US"/>
          </a:p>
        </p:txBody>
      </p:sp>
    </p:spTree>
    <p:extLst>
      <p:ext uri="{BB962C8B-B14F-4D97-AF65-F5344CB8AC3E}">
        <p14:creationId xmlns:p14="http://schemas.microsoft.com/office/powerpoint/2010/main" val="6342082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352" y="3840918"/>
            <a:ext cx="3827134" cy="3017081"/>
          </a:xfrm>
          <a:prstGeom prst="rect">
            <a:avLst/>
          </a:prstGeom>
          <a:effectLst>
            <a:softEdge rad="381000"/>
          </a:effectLst>
        </p:spPr>
      </p:pic>
      <p:sp>
        <p:nvSpPr>
          <p:cNvPr id="2" name="タイトル 1"/>
          <p:cNvSpPr>
            <a:spLocks noGrp="1"/>
          </p:cNvSpPr>
          <p:nvPr>
            <p:ph type="ctrTitle"/>
          </p:nvPr>
        </p:nvSpPr>
        <p:spPr>
          <a:xfrm>
            <a:off x="1143000" y="889124"/>
            <a:ext cx="7191103" cy="1723447"/>
          </a:xfrm>
        </p:spPr>
        <p:txBody>
          <a:bodyPr>
            <a:normAutofit fontScale="90000"/>
          </a:bodyPr>
          <a:lstStyle/>
          <a:p>
            <a:r>
              <a:rPr kumimoji="1" lang="ja-JP" altLang="en-US" dirty="0" smtClean="0"/>
              <a:t>平成</a:t>
            </a:r>
            <a:r>
              <a:rPr kumimoji="1" lang="en-US" altLang="ja-JP" dirty="0" smtClean="0"/>
              <a:t>30</a:t>
            </a:r>
            <a:r>
              <a:rPr kumimoji="1" lang="ja-JP" altLang="en-US" dirty="0" smtClean="0"/>
              <a:t>年度</a:t>
            </a:r>
            <a:r>
              <a:rPr kumimoji="1" lang="en-US" altLang="ja-JP" dirty="0" smtClean="0"/>
              <a:t/>
            </a:r>
            <a:br>
              <a:rPr kumimoji="1" lang="en-US" altLang="ja-JP" dirty="0" smtClean="0"/>
            </a:br>
            <a:r>
              <a:rPr lang="ja-JP" altLang="en-US" dirty="0" smtClean="0"/>
              <a:t>教職員等中央研修報告</a:t>
            </a:r>
            <a:endParaRPr kumimoji="1" lang="ja-JP" altLang="en-US" dirty="0"/>
          </a:p>
        </p:txBody>
      </p:sp>
      <p:sp>
        <p:nvSpPr>
          <p:cNvPr id="3" name="サブタイトル 2"/>
          <p:cNvSpPr>
            <a:spLocks noGrp="1"/>
          </p:cNvSpPr>
          <p:nvPr>
            <p:ph type="subTitle" idx="1"/>
          </p:nvPr>
        </p:nvSpPr>
        <p:spPr>
          <a:xfrm>
            <a:off x="1286691" y="2918699"/>
            <a:ext cx="6858000" cy="747066"/>
          </a:xfrm>
        </p:spPr>
        <p:txBody>
          <a:bodyPr>
            <a:normAutofit fontScale="92500" lnSpcReduction="20000"/>
          </a:bodyPr>
          <a:lstStyle/>
          <a:p>
            <a:r>
              <a:rPr kumimoji="1" lang="ja-JP" altLang="en-US" dirty="0" smtClean="0"/>
              <a:t>平成</a:t>
            </a:r>
            <a:r>
              <a:rPr kumimoji="1" lang="en-US" altLang="ja-JP" dirty="0" smtClean="0"/>
              <a:t>30</a:t>
            </a:r>
            <a:r>
              <a:rPr kumimoji="1" lang="ja-JP" altLang="en-US" dirty="0" smtClean="0"/>
              <a:t>年</a:t>
            </a:r>
            <a:r>
              <a:rPr kumimoji="1" lang="en-US" altLang="ja-JP" dirty="0" smtClean="0"/>
              <a:t>10</a:t>
            </a:r>
            <a:r>
              <a:rPr kumimoji="1" lang="ja-JP" altLang="en-US" dirty="0" smtClean="0"/>
              <a:t>月</a:t>
            </a:r>
            <a:r>
              <a:rPr kumimoji="1" lang="en-US" altLang="ja-JP" dirty="0" smtClean="0"/>
              <a:t>15</a:t>
            </a:r>
            <a:r>
              <a:rPr kumimoji="1" lang="ja-JP" altLang="en-US" dirty="0" smtClean="0"/>
              <a:t>日（月）～</a:t>
            </a:r>
            <a:r>
              <a:rPr kumimoji="1" lang="en-US" altLang="ja-JP" dirty="0" smtClean="0"/>
              <a:t>10</a:t>
            </a:r>
            <a:r>
              <a:rPr kumimoji="1" lang="ja-JP" altLang="en-US" dirty="0" smtClean="0"/>
              <a:t>月</a:t>
            </a:r>
            <a:r>
              <a:rPr kumimoji="1" lang="en-US" altLang="ja-JP" dirty="0" smtClean="0"/>
              <a:t>19</a:t>
            </a:r>
            <a:r>
              <a:rPr kumimoji="1" lang="ja-JP" altLang="en-US" dirty="0" smtClean="0"/>
              <a:t>日（金）</a:t>
            </a:r>
            <a:endParaRPr kumimoji="1" lang="en-US" altLang="ja-JP" dirty="0" smtClean="0"/>
          </a:p>
          <a:p>
            <a:r>
              <a:rPr lang="ja-JP" altLang="en-US" dirty="0" smtClean="0"/>
              <a:t>於：独立行政法人教職員支援機構</a:t>
            </a:r>
            <a:endParaRPr kumimoji="1" lang="ja-JP" altLang="en-US" dirty="0"/>
          </a:p>
        </p:txBody>
      </p:sp>
      <p:sp>
        <p:nvSpPr>
          <p:cNvPr id="4" name="テキスト ボックス 3"/>
          <p:cNvSpPr txBox="1"/>
          <p:nvPr/>
        </p:nvSpPr>
        <p:spPr>
          <a:xfrm>
            <a:off x="4496890" y="5070023"/>
            <a:ext cx="4056017" cy="369332"/>
          </a:xfrm>
          <a:prstGeom prst="rect">
            <a:avLst/>
          </a:prstGeom>
          <a:noFill/>
        </p:spPr>
        <p:txBody>
          <a:bodyPr wrap="square" rtlCol="0">
            <a:spAutoFit/>
          </a:bodyPr>
          <a:lstStyle/>
          <a:p>
            <a:r>
              <a:rPr lang="ja-JP" altLang="en-US" dirty="0"/>
              <a:t>千葉県立市川昴高等学校　岡本恵利</a:t>
            </a:r>
          </a:p>
        </p:txBody>
      </p:sp>
      <p:sp>
        <p:nvSpPr>
          <p:cNvPr id="7" name="スライド番号プレースホルダー 6"/>
          <p:cNvSpPr>
            <a:spLocks noGrp="1"/>
          </p:cNvSpPr>
          <p:nvPr>
            <p:ph type="sldNum" sz="quarter" idx="12"/>
          </p:nvPr>
        </p:nvSpPr>
        <p:spPr/>
        <p:txBody>
          <a:bodyPr/>
          <a:lstStyle/>
          <a:p>
            <a:fld id="{C611813A-9784-4A59-9EC3-4382EBE1751A}" type="slidenum">
              <a:rPr kumimoji="1" lang="ja-JP" altLang="en-US" smtClean="0"/>
              <a:t>1</a:t>
            </a:fld>
            <a:endParaRPr kumimoji="1" lang="ja-JP" altLang="en-US"/>
          </a:p>
        </p:txBody>
      </p:sp>
    </p:spTree>
    <p:extLst>
      <p:ext uri="{BB962C8B-B14F-4D97-AF65-F5344CB8AC3E}">
        <p14:creationId xmlns:p14="http://schemas.microsoft.com/office/powerpoint/2010/main" val="1696740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330477"/>
            <a:ext cx="9131190" cy="6527523"/>
          </a:xfrm>
          <a:prstGeom prst="rect">
            <a:avLst/>
          </a:prstGeom>
        </p:spPr>
      </p:pic>
      <p:sp>
        <p:nvSpPr>
          <p:cNvPr id="4" name="スライド番号プレースホルダー 3"/>
          <p:cNvSpPr>
            <a:spLocks noGrp="1"/>
          </p:cNvSpPr>
          <p:nvPr>
            <p:ph type="sldNum" sz="quarter" idx="12"/>
          </p:nvPr>
        </p:nvSpPr>
        <p:spPr/>
        <p:txBody>
          <a:bodyPr/>
          <a:lstStyle/>
          <a:p>
            <a:fld id="{C611813A-9784-4A59-9EC3-4382EBE1751A}" type="slidenum">
              <a:rPr kumimoji="1" lang="ja-JP" altLang="en-US" smtClean="0"/>
              <a:t>10</a:t>
            </a:fld>
            <a:endParaRPr kumimoji="1" lang="ja-JP" altLang="en-US"/>
          </a:p>
        </p:txBody>
      </p:sp>
    </p:spTree>
    <p:extLst>
      <p:ext uri="{BB962C8B-B14F-4D97-AF65-F5344CB8AC3E}">
        <p14:creationId xmlns:p14="http://schemas.microsoft.com/office/powerpoint/2010/main" val="4074495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48356" y="316089"/>
            <a:ext cx="8677595" cy="63217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a:p>
        </p:txBody>
      </p:sp>
      <p:sp>
        <p:nvSpPr>
          <p:cNvPr id="3" name="タイトル 1"/>
          <p:cNvSpPr txBox="1">
            <a:spLocks/>
          </p:cNvSpPr>
          <p:nvPr/>
        </p:nvSpPr>
        <p:spPr>
          <a:xfrm>
            <a:off x="521510" y="681295"/>
            <a:ext cx="4128868" cy="454160"/>
          </a:xfrm>
          <a:prstGeom prst="rect">
            <a:avLst/>
          </a:prstGeom>
        </p:spPr>
        <p:txBody>
          <a:bodyPr>
            <a:normAutofit fontScale="90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b="1" dirty="0" smtClean="0">
                <a:latin typeface="ＭＳ ゴシック" panose="020B0609070205080204" pitchFamily="49" charset="-128"/>
                <a:ea typeface="ＭＳ ゴシック" panose="020B0609070205080204" pitchFamily="49" charset="-128"/>
              </a:rPr>
              <a:t>③学校組織マネジメント　</a:t>
            </a:r>
            <a:endParaRPr lang="ja-JP" altLang="en-US" sz="3000" b="1" dirty="0">
              <a:latin typeface="ＭＳ ゴシック" panose="020B0609070205080204" pitchFamily="49" charset="-128"/>
              <a:ea typeface="ＭＳ ゴシック" panose="020B0609070205080204" pitchFamily="49" charset="-128"/>
            </a:endParaRPr>
          </a:p>
        </p:txBody>
      </p:sp>
      <p:sp>
        <p:nvSpPr>
          <p:cNvPr id="4" name="テキスト ボックス 3"/>
          <p:cNvSpPr txBox="1"/>
          <p:nvPr/>
        </p:nvSpPr>
        <p:spPr>
          <a:xfrm>
            <a:off x="5124660" y="766123"/>
            <a:ext cx="3327009" cy="369332"/>
          </a:xfrm>
          <a:prstGeom prst="rect">
            <a:avLst/>
          </a:prstGeom>
          <a:noFill/>
        </p:spPr>
        <p:txBody>
          <a:bodyPr wrap="square" rtlCol="0">
            <a:spAutoFit/>
          </a:bodyPr>
          <a:lstStyle/>
          <a:p>
            <a:r>
              <a:rPr kumimoji="1" lang="ja-JP" altLang="en-US" dirty="0" smtClean="0"/>
              <a:t>国士舘大学　北神　正行　氏</a:t>
            </a:r>
            <a:endParaRPr kumimoji="1" lang="ja-JP" altLang="en-US" dirty="0"/>
          </a:p>
        </p:txBody>
      </p:sp>
      <p:sp>
        <p:nvSpPr>
          <p:cNvPr id="5" name="テキスト ボックス 4"/>
          <p:cNvSpPr txBox="1"/>
          <p:nvPr/>
        </p:nvSpPr>
        <p:spPr>
          <a:xfrm>
            <a:off x="6497596" y="1135455"/>
            <a:ext cx="2163078" cy="338554"/>
          </a:xfrm>
          <a:prstGeom prst="rect">
            <a:avLst/>
          </a:prstGeom>
          <a:noFill/>
        </p:spPr>
        <p:txBody>
          <a:bodyPr wrap="square" rtlCol="0">
            <a:spAutoFit/>
          </a:bodyPr>
          <a:lstStyle/>
          <a:p>
            <a:r>
              <a:rPr kumimoji="1" lang="ja-JP" altLang="en-US" sz="1600" dirty="0" smtClean="0"/>
              <a:t>☆校長との合同研修</a:t>
            </a:r>
            <a:endParaRPr kumimoji="1" lang="ja-JP" altLang="en-US" sz="1600" dirty="0"/>
          </a:p>
        </p:txBody>
      </p:sp>
      <p:sp>
        <p:nvSpPr>
          <p:cNvPr id="6" name="テキスト ボックス 5"/>
          <p:cNvSpPr txBox="1"/>
          <p:nvPr/>
        </p:nvSpPr>
        <p:spPr>
          <a:xfrm>
            <a:off x="809897" y="2827867"/>
            <a:ext cx="7537269" cy="1077218"/>
          </a:xfrm>
          <a:prstGeom prst="rect">
            <a:avLst/>
          </a:prstGeom>
          <a:solidFill>
            <a:schemeClr val="accent1">
              <a:lumMod val="20000"/>
              <a:lumOff val="80000"/>
            </a:schemeClr>
          </a:solidFill>
          <a:ln>
            <a:solidFill>
              <a:schemeClr val="accent1">
                <a:shade val="50000"/>
              </a:schemeClr>
            </a:solidFill>
            <a:prstDash val="sysDot"/>
          </a:ln>
        </p:spPr>
        <p:txBody>
          <a:bodyPr wrap="square" rtlCol="0">
            <a:spAutoFit/>
          </a:bodyPr>
          <a:lstStyle/>
          <a:p>
            <a:r>
              <a:rPr kumimoji="1" lang="ja-JP" altLang="en-US" sz="1600" dirty="0" smtClean="0"/>
              <a:t>・学校の組織マネジメントについては、</a:t>
            </a:r>
            <a:r>
              <a:rPr kumimoji="1" lang="en-US" altLang="ja-JP" sz="1600" dirty="0" smtClean="0"/>
              <a:t>2000</a:t>
            </a:r>
            <a:r>
              <a:rPr kumimoji="1" lang="ja-JP" altLang="en-US" sz="1600" dirty="0" smtClean="0"/>
              <a:t>年以降その理論と手法が導入されてきたが、「学校」の</a:t>
            </a:r>
            <a:r>
              <a:rPr kumimoji="1" lang="ja-JP" altLang="en-US" sz="1600" b="1" dirty="0" smtClean="0"/>
              <a:t>権限が拡大</a:t>
            </a:r>
            <a:r>
              <a:rPr kumimoji="1" lang="ja-JP" altLang="en-US" sz="1600" dirty="0" smtClean="0"/>
              <a:t>するとともに、</a:t>
            </a:r>
            <a:r>
              <a:rPr kumimoji="1" lang="ja-JP" altLang="en-US" sz="1600" b="1" dirty="0" smtClean="0"/>
              <a:t>責任も重く</a:t>
            </a:r>
            <a:r>
              <a:rPr kumimoji="1" lang="ja-JP" altLang="en-US" sz="1600" dirty="0" smtClean="0"/>
              <a:t>なり、又、「学校」に対する</a:t>
            </a:r>
            <a:r>
              <a:rPr kumimoji="1" lang="ja-JP" altLang="en-US" sz="1600" b="1" dirty="0" smtClean="0"/>
              <a:t>期待も多様化し大きくなる</a:t>
            </a:r>
            <a:r>
              <a:rPr kumimoji="1" lang="ja-JP" altLang="en-US" sz="1600" dirty="0" smtClean="0"/>
              <a:t>中で、いよいよ「校長」の単独リーダーシップでは</a:t>
            </a:r>
            <a:r>
              <a:rPr kumimoji="1" lang="ja-JP" altLang="en-US" sz="1600" u="sng" dirty="0" smtClean="0"/>
              <a:t>学校運営の質を保証出来なくなってきた</a:t>
            </a:r>
            <a:r>
              <a:rPr kumimoji="1" lang="ja-JP" altLang="en-US" sz="1600" dirty="0" smtClean="0"/>
              <a:t>。</a:t>
            </a:r>
            <a:endParaRPr kumimoji="1" lang="ja-JP" altLang="en-US" sz="1600" dirty="0"/>
          </a:p>
        </p:txBody>
      </p:sp>
      <p:sp>
        <p:nvSpPr>
          <p:cNvPr id="7" name="下矢印 6"/>
          <p:cNvSpPr/>
          <p:nvPr/>
        </p:nvSpPr>
        <p:spPr>
          <a:xfrm>
            <a:off x="3879667" y="4109981"/>
            <a:ext cx="1005840" cy="4702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2495760" y="4649437"/>
            <a:ext cx="4714938" cy="369332"/>
          </a:xfrm>
          <a:prstGeom prst="rect">
            <a:avLst/>
          </a:prstGeom>
          <a:noFill/>
        </p:spPr>
        <p:txBody>
          <a:bodyPr wrap="square" rtlCol="0">
            <a:spAutoFit/>
          </a:bodyPr>
          <a:lstStyle/>
          <a:p>
            <a:r>
              <a:rPr kumimoji="1" lang="ja-JP" altLang="en-US" b="1" dirty="0" smtClean="0">
                <a:latin typeface="ＭＳ Ｐゴシック" panose="020B0600070205080204" pitchFamily="50" charset="-128"/>
                <a:ea typeface="ＭＳ Ｐゴシック" panose="020B0600070205080204" pitchFamily="50" charset="-128"/>
              </a:rPr>
              <a:t>「学校力（組織としての学校の力）」を上げる！</a:t>
            </a:r>
            <a:endParaRPr kumimoji="1" lang="ja-JP" altLang="en-US" b="1" dirty="0">
              <a:latin typeface="ＭＳ Ｐゴシック" panose="020B0600070205080204" pitchFamily="50" charset="-128"/>
              <a:ea typeface="ＭＳ Ｐゴシック" panose="020B0600070205080204" pitchFamily="50" charset="-128"/>
            </a:endParaRPr>
          </a:p>
        </p:txBody>
      </p:sp>
      <p:sp>
        <p:nvSpPr>
          <p:cNvPr id="9" name="テキスト ボックス 8"/>
          <p:cNvSpPr txBox="1"/>
          <p:nvPr/>
        </p:nvSpPr>
        <p:spPr>
          <a:xfrm>
            <a:off x="1071153" y="5219914"/>
            <a:ext cx="7276013" cy="1200329"/>
          </a:xfrm>
          <a:prstGeom prst="rect">
            <a:avLst/>
          </a:prstGeom>
          <a:solidFill>
            <a:schemeClr val="accent2">
              <a:lumMod val="40000"/>
              <a:lumOff val="60000"/>
            </a:schemeClr>
          </a:solidFill>
        </p:spPr>
        <p:txBody>
          <a:bodyPr wrap="square" rtlCol="0">
            <a:spAutoFit/>
          </a:bodyPr>
          <a:lstStyle/>
          <a:p>
            <a:r>
              <a:rPr kumimoji="1" lang="ja-JP" altLang="en-US" dirty="0" smtClean="0"/>
              <a:t>・モノを決めなければならない最終決定者　・個々の学校の教育ビジョンを考え、示し、スタッフと共有する　・持っている情報量には限界がある　・複数の意見を聞いて判断レベルを上げる　・学校としての意思決定の質を上げる　・反対勢力も組織の一員</a:t>
            </a:r>
            <a:endParaRPr kumimoji="1" lang="ja-JP" altLang="en-US" dirty="0"/>
          </a:p>
        </p:txBody>
      </p:sp>
      <p:sp>
        <p:nvSpPr>
          <p:cNvPr id="10" name="テキスト ボックス 9"/>
          <p:cNvSpPr txBox="1"/>
          <p:nvPr/>
        </p:nvSpPr>
        <p:spPr>
          <a:xfrm>
            <a:off x="783771" y="1425790"/>
            <a:ext cx="7589520" cy="1200329"/>
          </a:xfrm>
          <a:prstGeom prst="rect">
            <a:avLst/>
          </a:prstGeom>
          <a:noFill/>
        </p:spPr>
        <p:txBody>
          <a:bodyPr wrap="square" rtlCol="0">
            <a:spAutoFit/>
          </a:bodyPr>
          <a:lstStyle/>
          <a:p>
            <a:r>
              <a:rPr kumimoji="1" lang="ja-JP" altLang="en-US" dirty="0" smtClean="0"/>
              <a:t>　学校組織マネジメントとは、学校教育目標という組織目的の達成に向けて、組織の成員が分業・協業しながら、組織をうまく動かすことができるようにすることであり、それによって学校の組織力の向上を図り、質の高い教育を提供することである。</a:t>
            </a:r>
            <a:endParaRPr kumimoji="1" lang="ja-JP" altLang="en-US" dirty="0"/>
          </a:p>
        </p:txBody>
      </p:sp>
      <p:sp>
        <p:nvSpPr>
          <p:cNvPr id="11" name="テキスト ボックス 10"/>
          <p:cNvSpPr txBox="1"/>
          <p:nvPr/>
        </p:nvSpPr>
        <p:spPr>
          <a:xfrm rot="20735939">
            <a:off x="713883" y="4900105"/>
            <a:ext cx="714539" cy="405739"/>
          </a:xfrm>
          <a:prstGeom prst="rect">
            <a:avLst/>
          </a:prstGeom>
          <a:blipFill>
            <a:blip r:embed="rId2"/>
            <a:tile tx="0" ty="0" sx="100000" sy="100000" flip="none" algn="tl"/>
          </a:blipFill>
          <a:ln>
            <a:solidFill>
              <a:schemeClr val="accent1">
                <a:shade val="50000"/>
              </a:schemeClr>
            </a:solidFill>
          </a:ln>
        </p:spPr>
        <p:txBody>
          <a:bodyPr wrap="square" rtlCol="0">
            <a:spAutoFit/>
          </a:bodyPr>
          <a:lstStyle/>
          <a:p>
            <a:r>
              <a:rPr kumimoji="1" lang="ja-JP" altLang="en-US" sz="2000" b="1" dirty="0" smtClean="0"/>
              <a:t>校長</a:t>
            </a:r>
            <a:endParaRPr kumimoji="1" lang="ja-JP" altLang="en-US" sz="2000" b="1" dirty="0"/>
          </a:p>
        </p:txBody>
      </p:sp>
      <p:sp>
        <p:nvSpPr>
          <p:cNvPr id="12" name="テキスト ボックス 11"/>
          <p:cNvSpPr txBox="1"/>
          <p:nvPr/>
        </p:nvSpPr>
        <p:spPr>
          <a:xfrm rot="20831050">
            <a:off x="5612507" y="4046088"/>
            <a:ext cx="2351314" cy="374004"/>
          </a:xfrm>
          <a:prstGeom prst="rect">
            <a:avLst/>
          </a:prstGeom>
          <a:solidFill>
            <a:schemeClr val="accent4">
              <a:lumMod val="60000"/>
              <a:lumOff val="40000"/>
            </a:schemeClr>
          </a:solidFill>
        </p:spPr>
        <p:txBody>
          <a:bodyPr wrap="square" rtlCol="0">
            <a:spAutoFit/>
          </a:bodyPr>
          <a:lstStyle/>
          <a:p>
            <a:r>
              <a:rPr kumimoji="1" lang="ja-JP" altLang="en-US" dirty="0" smtClean="0"/>
              <a:t>チームとしての学校</a:t>
            </a:r>
            <a:endParaRPr kumimoji="1" lang="ja-JP" altLang="en-US" dirty="0"/>
          </a:p>
        </p:txBody>
      </p:sp>
      <p:sp>
        <p:nvSpPr>
          <p:cNvPr id="14" name="スライド番号プレースホルダー 13"/>
          <p:cNvSpPr>
            <a:spLocks noGrp="1"/>
          </p:cNvSpPr>
          <p:nvPr>
            <p:ph type="sldNum" sz="quarter" idx="12"/>
          </p:nvPr>
        </p:nvSpPr>
        <p:spPr/>
        <p:txBody>
          <a:bodyPr/>
          <a:lstStyle/>
          <a:p>
            <a:fld id="{C611813A-9784-4A59-9EC3-4382EBE1751A}" type="slidenum">
              <a:rPr kumimoji="1" lang="ja-JP" altLang="en-US" smtClean="0"/>
              <a:t>11</a:t>
            </a:fld>
            <a:endParaRPr kumimoji="1" lang="ja-JP" altLang="en-US"/>
          </a:p>
        </p:txBody>
      </p:sp>
    </p:spTree>
    <p:extLst>
      <p:ext uri="{BB962C8B-B14F-4D97-AF65-F5344CB8AC3E}">
        <p14:creationId xmlns:p14="http://schemas.microsoft.com/office/powerpoint/2010/main" val="25837410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75319" y="359859"/>
            <a:ext cx="9003855" cy="6145444"/>
          </a:xfrm>
          <a:prstGeom prst="rect">
            <a:avLst/>
          </a:prstGeom>
        </p:spPr>
      </p:pic>
      <p:sp>
        <p:nvSpPr>
          <p:cNvPr id="4" name="テキスト ボックス 3"/>
          <p:cNvSpPr txBox="1"/>
          <p:nvPr/>
        </p:nvSpPr>
        <p:spPr>
          <a:xfrm>
            <a:off x="3069772" y="6453052"/>
            <a:ext cx="5799908" cy="276999"/>
          </a:xfrm>
          <a:prstGeom prst="rect">
            <a:avLst/>
          </a:prstGeom>
          <a:solidFill>
            <a:schemeClr val="bg1"/>
          </a:solidFill>
          <a:ln>
            <a:solidFill>
              <a:schemeClr val="accent1">
                <a:shade val="50000"/>
              </a:schemeClr>
            </a:solidFill>
          </a:ln>
        </p:spPr>
        <p:txBody>
          <a:bodyPr wrap="square" rtlCol="0">
            <a:spAutoFit/>
          </a:bodyPr>
          <a:lstStyle/>
          <a:p>
            <a:r>
              <a:rPr kumimoji="1" lang="ja-JP" altLang="en-US" sz="1200" dirty="0" smtClean="0"/>
              <a:t>出典：「教職員等中央研修　第</a:t>
            </a:r>
            <a:r>
              <a:rPr kumimoji="1" lang="en-US" altLang="ja-JP" sz="1200" dirty="0" smtClean="0"/>
              <a:t>2</a:t>
            </a:r>
            <a:r>
              <a:rPr kumimoji="1" lang="ja-JP" altLang="en-US" sz="1200" dirty="0" smtClean="0"/>
              <a:t>回校長研修・事務職員研修」下間康行　講義資料</a:t>
            </a:r>
            <a:endParaRPr kumimoji="1" lang="ja-JP" altLang="en-US" sz="1200" dirty="0"/>
          </a:p>
        </p:txBody>
      </p:sp>
      <p:sp>
        <p:nvSpPr>
          <p:cNvPr id="5" name="スライド番号プレースホルダー 4"/>
          <p:cNvSpPr>
            <a:spLocks noGrp="1"/>
          </p:cNvSpPr>
          <p:nvPr>
            <p:ph type="sldNum" sz="quarter" idx="12"/>
          </p:nvPr>
        </p:nvSpPr>
        <p:spPr/>
        <p:txBody>
          <a:bodyPr/>
          <a:lstStyle/>
          <a:p>
            <a:fld id="{C611813A-9784-4A59-9EC3-4382EBE1751A}" type="slidenum">
              <a:rPr kumimoji="1" lang="ja-JP" altLang="en-US" smtClean="0"/>
              <a:t>12</a:t>
            </a:fld>
            <a:endParaRPr kumimoji="1" lang="ja-JP" altLang="en-US"/>
          </a:p>
        </p:txBody>
      </p:sp>
    </p:spTree>
    <p:extLst>
      <p:ext uri="{BB962C8B-B14F-4D97-AF65-F5344CB8AC3E}">
        <p14:creationId xmlns:p14="http://schemas.microsoft.com/office/powerpoint/2010/main" val="802367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テキスト ボックス 2"/>
          <p:cNvSpPr txBox="1"/>
          <p:nvPr/>
        </p:nvSpPr>
        <p:spPr>
          <a:xfrm>
            <a:off x="966651" y="3500846"/>
            <a:ext cx="2717075" cy="646331"/>
          </a:xfrm>
          <a:prstGeom prst="rect">
            <a:avLst/>
          </a:prstGeom>
          <a:solidFill>
            <a:schemeClr val="bg1"/>
          </a:solidFill>
        </p:spPr>
        <p:txBody>
          <a:bodyPr wrap="square" rtlCol="0">
            <a:spAutoFit/>
          </a:bodyPr>
          <a:lstStyle/>
          <a:p>
            <a:r>
              <a:rPr kumimoji="1" lang="ja-JP" altLang="en-US" dirty="0" smtClean="0"/>
              <a:t>国士舘大学</a:t>
            </a:r>
            <a:endParaRPr kumimoji="1" lang="en-US" altLang="ja-JP" dirty="0" smtClean="0"/>
          </a:p>
          <a:p>
            <a:r>
              <a:rPr kumimoji="1" lang="ja-JP" altLang="en-US" dirty="0" smtClean="0"/>
              <a:t>教授　北神　正行　氏</a:t>
            </a:r>
            <a:endParaRPr kumimoji="1" lang="ja-JP" altLang="en-US" dirty="0"/>
          </a:p>
        </p:txBody>
      </p:sp>
      <p:sp>
        <p:nvSpPr>
          <p:cNvPr id="5" name="スライド番号プレースホルダー 4"/>
          <p:cNvSpPr>
            <a:spLocks noGrp="1"/>
          </p:cNvSpPr>
          <p:nvPr>
            <p:ph type="sldNum" sz="quarter" idx="12"/>
          </p:nvPr>
        </p:nvSpPr>
        <p:spPr/>
        <p:txBody>
          <a:bodyPr/>
          <a:lstStyle/>
          <a:p>
            <a:fld id="{C611813A-9784-4A59-9EC3-4382EBE1751A}" type="slidenum">
              <a:rPr kumimoji="1" lang="ja-JP" altLang="en-US" smtClean="0"/>
              <a:t>13</a:t>
            </a:fld>
            <a:endParaRPr kumimoji="1" lang="ja-JP" altLang="en-US"/>
          </a:p>
        </p:txBody>
      </p:sp>
    </p:spTree>
    <p:extLst>
      <p:ext uri="{BB962C8B-B14F-4D97-AF65-F5344CB8AC3E}">
        <p14:creationId xmlns:p14="http://schemas.microsoft.com/office/powerpoint/2010/main" val="773685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テキスト ボックス 2"/>
          <p:cNvSpPr txBox="1"/>
          <p:nvPr/>
        </p:nvSpPr>
        <p:spPr>
          <a:xfrm>
            <a:off x="2429692" y="5934670"/>
            <a:ext cx="6714308" cy="923330"/>
          </a:xfrm>
          <a:prstGeom prst="rect">
            <a:avLst/>
          </a:prstGeom>
          <a:solidFill>
            <a:schemeClr val="bg1"/>
          </a:solidFill>
        </p:spPr>
        <p:txBody>
          <a:bodyPr wrap="square" rtlCol="0">
            <a:spAutoFit/>
          </a:bodyPr>
          <a:lstStyle/>
          <a:p>
            <a:r>
              <a:rPr kumimoji="1" lang="ja-JP" altLang="en-US" dirty="0" smtClean="0"/>
              <a:t>校長・事務長研修の合同一日研修</a:t>
            </a:r>
            <a:endParaRPr kumimoji="1" lang="en-US" altLang="ja-JP" dirty="0" smtClean="0"/>
          </a:p>
          <a:p>
            <a:r>
              <a:rPr kumimoji="1" lang="ja-JP" altLang="en-US" dirty="0" smtClean="0"/>
              <a:t>グループディスカッションのテーマは、</a:t>
            </a:r>
            <a:endParaRPr kumimoji="1" lang="en-US" altLang="ja-JP" dirty="0" smtClean="0"/>
          </a:p>
          <a:p>
            <a:r>
              <a:rPr kumimoji="1" lang="ja-JP" altLang="en-US" dirty="0" smtClean="0"/>
              <a:t>「学校職員の長時間勤務を改善するにはどうしたらよいか？」</a:t>
            </a:r>
            <a:endParaRPr kumimoji="1" lang="ja-JP" altLang="en-US" dirty="0"/>
          </a:p>
        </p:txBody>
      </p:sp>
      <p:sp>
        <p:nvSpPr>
          <p:cNvPr id="5" name="スライド番号プレースホルダー 4"/>
          <p:cNvSpPr>
            <a:spLocks noGrp="1"/>
          </p:cNvSpPr>
          <p:nvPr>
            <p:ph type="sldNum" sz="quarter" idx="12"/>
          </p:nvPr>
        </p:nvSpPr>
        <p:spPr/>
        <p:txBody>
          <a:bodyPr/>
          <a:lstStyle/>
          <a:p>
            <a:fld id="{C611813A-9784-4A59-9EC3-4382EBE1751A}" type="slidenum">
              <a:rPr kumimoji="1" lang="ja-JP" altLang="en-US" smtClean="0"/>
              <a:t>14</a:t>
            </a:fld>
            <a:endParaRPr kumimoji="1" lang="ja-JP" altLang="en-US"/>
          </a:p>
        </p:txBody>
      </p:sp>
    </p:spTree>
    <p:extLst>
      <p:ext uri="{BB962C8B-B14F-4D97-AF65-F5344CB8AC3E}">
        <p14:creationId xmlns:p14="http://schemas.microsoft.com/office/powerpoint/2010/main" val="277134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63"/>
            <a:ext cx="9144000" cy="6858000"/>
          </a:xfrm>
          <a:prstGeom prst="rect">
            <a:avLst/>
          </a:prstGeom>
        </p:spPr>
      </p:pic>
      <p:sp>
        <p:nvSpPr>
          <p:cNvPr id="3" name="テキスト ボックス 2"/>
          <p:cNvSpPr txBox="1"/>
          <p:nvPr/>
        </p:nvSpPr>
        <p:spPr>
          <a:xfrm>
            <a:off x="4284617" y="274321"/>
            <a:ext cx="4689565" cy="646331"/>
          </a:xfrm>
          <a:prstGeom prst="rect">
            <a:avLst/>
          </a:prstGeom>
          <a:solidFill>
            <a:schemeClr val="bg1"/>
          </a:solidFill>
        </p:spPr>
        <p:txBody>
          <a:bodyPr wrap="square" rtlCol="0">
            <a:spAutoFit/>
          </a:bodyPr>
          <a:lstStyle/>
          <a:p>
            <a:r>
              <a:rPr kumimoji="1" lang="en-US" altLang="ja-JP" dirty="0" smtClean="0"/>
              <a:t>KJ</a:t>
            </a:r>
            <a:r>
              <a:rPr kumimoji="1" lang="ja-JP" altLang="en-US" dirty="0" smtClean="0"/>
              <a:t>法を用い、みんなの意見を、付箋に書き出し、張り付けていく。</a:t>
            </a:r>
            <a:endParaRPr kumimoji="1" lang="ja-JP" altLang="en-US" dirty="0"/>
          </a:p>
        </p:txBody>
      </p:sp>
      <p:sp>
        <p:nvSpPr>
          <p:cNvPr id="5" name="スライド番号プレースホルダー 4"/>
          <p:cNvSpPr>
            <a:spLocks noGrp="1"/>
          </p:cNvSpPr>
          <p:nvPr>
            <p:ph type="sldNum" sz="quarter" idx="12"/>
          </p:nvPr>
        </p:nvSpPr>
        <p:spPr/>
        <p:txBody>
          <a:bodyPr/>
          <a:lstStyle/>
          <a:p>
            <a:fld id="{C611813A-9784-4A59-9EC3-4382EBE1751A}" type="slidenum">
              <a:rPr kumimoji="1" lang="ja-JP" altLang="en-US" smtClean="0"/>
              <a:t>15</a:t>
            </a:fld>
            <a:endParaRPr kumimoji="1" lang="ja-JP" altLang="en-US"/>
          </a:p>
        </p:txBody>
      </p:sp>
    </p:spTree>
    <p:extLst>
      <p:ext uri="{BB962C8B-B14F-4D97-AF65-F5344CB8AC3E}">
        <p14:creationId xmlns:p14="http://schemas.microsoft.com/office/powerpoint/2010/main" val="1297980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43000" y="857250"/>
            <a:ext cx="6857999" cy="5143499"/>
          </a:xfrm>
          <a:prstGeom prst="rect">
            <a:avLst/>
          </a:prstGeom>
        </p:spPr>
      </p:pic>
      <p:sp>
        <p:nvSpPr>
          <p:cNvPr id="4" name="テキスト ボックス 3"/>
          <p:cNvSpPr txBox="1"/>
          <p:nvPr/>
        </p:nvSpPr>
        <p:spPr>
          <a:xfrm>
            <a:off x="7302137" y="509451"/>
            <a:ext cx="1685109" cy="923330"/>
          </a:xfrm>
          <a:prstGeom prst="rect">
            <a:avLst/>
          </a:prstGeom>
          <a:noFill/>
          <a:ln>
            <a:solidFill>
              <a:srgbClr val="FF0000"/>
            </a:solidFill>
          </a:ln>
        </p:spPr>
        <p:txBody>
          <a:bodyPr wrap="square" rtlCol="0">
            <a:spAutoFit/>
          </a:bodyPr>
          <a:lstStyle/>
          <a:p>
            <a:r>
              <a:rPr kumimoji="1" lang="ja-JP" altLang="en-US" dirty="0" smtClean="0"/>
              <a:t>班ごとに</a:t>
            </a:r>
            <a:endParaRPr kumimoji="1" lang="en-US" altLang="ja-JP" dirty="0" smtClean="0"/>
          </a:p>
          <a:p>
            <a:r>
              <a:rPr kumimoji="1" lang="ja-JP" altLang="en-US" dirty="0" smtClean="0"/>
              <a:t>模造紙で</a:t>
            </a:r>
            <a:endParaRPr kumimoji="1" lang="en-US" altLang="ja-JP" dirty="0" smtClean="0"/>
          </a:p>
          <a:p>
            <a:r>
              <a:rPr kumimoji="1" lang="ja-JP" altLang="en-US" dirty="0" smtClean="0"/>
              <a:t>成果の発表！</a:t>
            </a:r>
            <a:endParaRPr kumimoji="1" lang="ja-JP" altLang="en-US" dirty="0"/>
          </a:p>
        </p:txBody>
      </p:sp>
      <p:sp>
        <p:nvSpPr>
          <p:cNvPr id="6" name="スライド番号プレースホルダー 5"/>
          <p:cNvSpPr>
            <a:spLocks noGrp="1"/>
          </p:cNvSpPr>
          <p:nvPr>
            <p:ph type="sldNum" sz="quarter" idx="12"/>
          </p:nvPr>
        </p:nvSpPr>
        <p:spPr/>
        <p:txBody>
          <a:bodyPr/>
          <a:lstStyle/>
          <a:p>
            <a:fld id="{C611813A-9784-4A59-9EC3-4382EBE1751A}" type="slidenum">
              <a:rPr kumimoji="1" lang="ja-JP" altLang="en-US" smtClean="0"/>
              <a:t>16</a:t>
            </a:fld>
            <a:endParaRPr kumimoji="1" lang="ja-JP" altLang="en-US"/>
          </a:p>
        </p:txBody>
      </p:sp>
    </p:spTree>
    <p:extLst>
      <p:ext uri="{BB962C8B-B14F-4D97-AF65-F5344CB8AC3E}">
        <p14:creationId xmlns:p14="http://schemas.microsoft.com/office/powerpoint/2010/main" val="3761147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48356" y="316089"/>
            <a:ext cx="8677595" cy="63217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a:p>
        </p:txBody>
      </p:sp>
      <p:sp>
        <p:nvSpPr>
          <p:cNvPr id="3" name="タイトル 1"/>
          <p:cNvSpPr txBox="1">
            <a:spLocks/>
          </p:cNvSpPr>
          <p:nvPr/>
        </p:nvSpPr>
        <p:spPr>
          <a:xfrm>
            <a:off x="521509" y="681295"/>
            <a:ext cx="8243668" cy="454160"/>
          </a:xfrm>
          <a:prstGeom prst="rect">
            <a:avLst/>
          </a:prstGeom>
        </p:spPr>
        <p:txBody>
          <a:bodyPr>
            <a:normAutofit fontScale="90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b="1" dirty="0" smtClean="0">
                <a:latin typeface="ＭＳ ゴシック" panose="020B0609070205080204" pitchFamily="49" charset="-128"/>
                <a:ea typeface="ＭＳ ゴシック" panose="020B0609070205080204" pitchFamily="49" charset="-128"/>
              </a:rPr>
              <a:t>④スクールコンプライアンスとリスクマネジメント　</a:t>
            </a:r>
            <a:endParaRPr lang="ja-JP" altLang="en-US" sz="3000" b="1" dirty="0">
              <a:latin typeface="ＭＳ ゴシック" panose="020B0609070205080204" pitchFamily="49" charset="-128"/>
              <a:ea typeface="ＭＳ ゴシック" panose="020B0609070205080204" pitchFamily="49" charset="-128"/>
            </a:endParaRPr>
          </a:p>
        </p:txBody>
      </p:sp>
      <p:sp>
        <p:nvSpPr>
          <p:cNvPr id="4" name="テキスト ボックス 3"/>
          <p:cNvSpPr txBox="1"/>
          <p:nvPr/>
        </p:nvSpPr>
        <p:spPr>
          <a:xfrm>
            <a:off x="3967633" y="1147244"/>
            <a:ext cx="4571999" cy="369332"/>
          </a:xfrm>
          <a:prstGeom prst="rect">
            <a:avLst/>
          </a:prstGeom>
          <a:noFill/>
        </p:spPr>
        <p:txBody>
          <a:bodyPr wrap="square" rtlCol="0">
            <a:spAutoFit/>
          </a:bodyPr>
          <a:lstStyle/>
          <a:p>
            <a:r>
              <a:rPr kumimoji="1" lang="ja-JP" altLang="en-US" dirty="0" smtClean="0"/>
              <a:t>日本女子大学　坂田　仰（たかし）　氏</a:t>
            </a:r>
            <a:endParaRPr kumimoji="1" lang="ja-JP" altLang="en-US" dirty="0"/>
          </a:p>
        </p:txBody>
      </p:sp>
      <p:sp>
        <p:nvSpPr>
          <p:cNvPr id="5" name="テキスト ボックス 4"/>
          <p:cNvSpPr txBox="1"/>
          <p:nvPr/>
        </p:nvSpPr>
        <p:spPr>
          <a:xfrm>
            <a:off x="668295" y="1616324"/>
            <a:ext cx="7871337" cy="923330"/>
          </a:xfrm>
          <a:prstGeom prst="rect">
            <a:avLst/>
          </a:prstGeom>
          <a:solidFill>
            <a:schemeClr val="accent2">
              <a:lumMod val="20000"/>
              <a:lumOff val="80000"/>
            </a:schemeClr>
          </a:solidFill>
          <a:ln>
            <a:solidFill>
              <a:schemeClr val="accent1">
                <a:shade val="50000"/>
              </a:schemeClr>
            </a:solidFill>
            <a:prstDash val="sysDot"/>
          </a:ln>
        </p:spPr>
        <p:txBody>
          <a:bodyPr wrap="square" rtlCol="0">
            <a:spAutoFit/>
          </a:bodyPr>
          <a:lstStyle/>
          <a:p>
            <a:r>
              <a:rPr kumimoji="1" lang="ja-JP" altLang="en-US" dirty="0" smtClean="0"/>
              <a:t>「スクールコンプライアンス」</a:t>
            </a:r>
            <a:endParaRPr kumimoji="1" lang="en-US" altLang="ja-JP" dirty="0" smtClean="0"/>
          </a:p>
          <a:p>
            <a:r>
              <a:rPr kumimoji="1" lang="ja-JP" altLang="en-US" dirty="0" smtClean="0"/>
              <a:t>・教職員の社会的責任を認識し、教職の倫理に則った行動をとり、それによって保護者や地域住民の信頼に応えることを目的とするもの</a:t>
            </a:r>
            <a:endParaRPr kumimoji="1" lang="ja-JP" altLang="en-US" dirty="0"/>
          </a:p>
        </p:txBody>
      </p:sp>
      <p:sp>
        <p:nvSpPr>
          <p:cNvPr id="6" name="テキスト ボックス 5"/>
          <p:cNvSpPr txBox="1"/>
          <p:nvPr/>
        </p:nvSpPr>
        <p:spPr>
          <a:xfrm>
            <a:off x="668295" y="2849851"/>
            <a:ext cx="664116" cy="369332"/>
          </a:xfrm>
          <a:prstGeom prst="rect">
            <a:avLst/>
          </a:prstGeom>
          <a:noFill/>
        </p:spPr>
        <p:txBody>
          <a:bodyPr wrap="square" rtlCol="0">
            <a:spAutoFit/>
          </a:bodyPr>
          <a:lstStyle/>
          <a:p>
            <a:r>
              <a:rPr kumimoji="1" lang="ja-JP" altLang="en-US" b="1" dirty="0" smtClean="0"/>
              <a:t>教員</a:t>
            </a:r>
            <a:endParaRPr kumimoji="1" lang="ja-JP" altLang="en-US" b="1" dirty="0"/>
          </a:p>
        </p:txBody>
      </p:sp>
      <p:sp>
        <p:nvSpPr>
          <p:cNvPr id="7" name="テキスト ボックス 6"/>
          <p:cNvSpPr txBox="1"/>
          <p:nvPr/>
        </p:nvSpPr>
        <p:spPr>
          <a:xfrm>
            <a:off x="1752350" y="2783456"/>
            <a:ext cx="6664146" cy="923330"/>
          </a:xfrm>
          <a:prstGeom prst="rect">
            <a:avLst/>
          </a:prstGeom>
          <a:noFill/>
        </p:spPr>
        <p:txBody>
          <a:bodyPr wrap="square" rtlCol="0">
            <a:spAutoFit/>
          </a:bodyPr>
          <a:lstStyle/>
          <a:p>
            <a:r>
              <a:rPr kumimoji="1" lang="ja-JP" altLang="en-US" dirty="0" smtClean="0"/>
              <a:t>・子供のために</a:t>
            </a:r>
            <a:r>
              <a:rPr kumimoji="1" lang="en-US" altLang="ja-JP" dirty="0" smtClean="0"/>
              <a:t>…</a:t>
            </a:r>
            <a:r>
              <a:rPr kumimoji="1" lang="ja-JP" altLang="en-US" dirty="0" smtClean="0"/>
              <a:t>がマジックワード　・事務処理は後回し</a:t>
            </a:r>
            <a:endParaRPr kumimoji="1" lang="en-US" altLang="ja-JP" dirty="0" smtClean="0"/>
          </a:p>
          <a:p>
            <a:r>
              <a:rPr kumimoji="1" lang="ja-JP" altLang="en-US" dirty="0" smtClean="0"/>
              <a:t>・「愛と情熱」があれば</a:t>
            </a:r>
            <a:r>
              <a:rPr kumimoji="1" lang="en-US" altLang="ja-JP" dirty="0" smtClean="0"/>
              <a:t>…</a:t>
            </a:r>
            <a:r>
              <a:rPr kumimoji="1" lang="ja-JP" altLang="en-US" dirty="0" smtClean="0"/>
              <a:t>法を平気で跨いでしまう</a:t>
            </a:r>
            <a:endParaRPr kumimoji="1" lang="en-US" altLang="ja-JP" dirty="0" smtClean="0"/>
          </a:p>
          <a:p>
            <a:r>
              <a:rPr kumimoji="1" lang="ja-JP" altLang="en-US" dirty="0" smtClean="0"/>
              <a:t>・法化現象の認識不足が目立つ</a:t>
            </a:r>
            <a:endParaRPr kumimoji="1" lang="ja-JP" altLang="en-US" dirty="0"/>
          </a:p>
        </p:txBody>
      </p:sp>
      <p:sp>
        <p:nvSpPr>
          <p:cNvPr id="8" name="テキスト ボックス 7"/>
          <p:cNvSpPr txBox="1"/>
          <p:nvPr/>
        </p:nvSpPr>
        <p:spPr>
          <a:xfrm>
            <a:off x="666205" y="3897743"/>
            <a:ext cx="1332412" cy="369332"/>
          </a:xfrm>
          <a:prstGeom prst="rect">
            <a:avLst/>
          </a:prstGeom>
          <a:noFill/>
        </p:spPr>
        <p:txBody>
          <a:bodyPr wrap="square" rtlCol="0">
            <a:spAutoFit/>
          </a:bodyPr>
          <a:lstStyle/>
          <a:p>
            <a:r>
              <a:rPr kumimoji="1" lang="ja-JP" altLang="en-US" b="1" dirty="0" smtClean="0"/>
              <a:t>地域住民</a:t>
            </a:r>
            <a:endParaRPr kumimoji="1" lang="ja-JP" altLang="en-US" b="1" dirty="0"/>
          </a:p>
        </p:txBody>
      </p:sp>
      <p:sp>
        <p:nvSpPr>
          <p:cNvPr id="9" name="テキスト ボックス 8"/>
          <p:cNvSpPr txBox="1"/>
          <p:nvPr/>
        </p:nvSpPr>
        <p:spPr>
          <a:xfrm>
            <a:off x="1752350" y="3853815"/>
            <a:ext cx="6889692" cy="923330"/>
          </a:xfrm>
          <a:prstGeom prst="rect">
            <a:avLst/>
          </a:prstGeom>
          <a:noFill/>
        </p:spPr>
        <p:txBody>
          <a:bodyPr wrap="square" rtlCol="0">
            <a:spAutoFit/>
          </a:bodyPr>
          <a:lstStyle/>
          <a:p>
            <a:r>
              <a:rPr kumimoji="1" lang="ja-JP" altLang="en-US" dirty="0" smtClean="0"/>
              <a:t>・納税者の視点→</a:t>
            </a:r>
            <a:r>
              <a:rPr kumimoji="1" lang="en-US" altLang="ja-JP" dirty="0" smtClean="0"/>
              <a:t>18</a:t>
            </a:r>
            <a:r>
              <a:rPr kumimoji="1" lang="ja-JP" altLang="en-US" dirty="0" smtClean="0"/>
              <a:t>歳以下の子供がいる家庭は</a:t>
            </a:r>
            <a:r>
              <a:rPr kumimoji="1" lang="en-US" altLang="ja-JP" dirty="0" smtClean="0"/>
              <a:t>25%</a:t>
            </a:r>
          </a:p>
          <a:p>
            <a:r>
              <a:rPr kumimoji="1" lang="ja-JP" altLang="en-US" dirty="0" smtClean="0"/>
              <a:t>・学校はあって当たり前。ではない！（迷惑施設かも知れない）</a:t>
            </a:r>
            <a:endParaRPr kumimoji="1" lang="en-US" altLang="ja-JP" dirty="0" smtClean="0"/>
          </a:p>
          <a:p>
            <a:r>
              <a:rPr kumimoji="1" lang="ja-JP" altLang="en-US" dirty="0" smtClean="0"/>
              <a:t>・多様化する考え。子供の声も「騒音」</a:t>
            </a:r>
            <a:endParaRPr kumimoji="1" lang="ja-JP" altLang="en-US" dirty="0"/>
          </a:p>
        </p:txBody>
      </p:sp>
      <p:sp>
        <p:nvSpPr>
          <p:cNvPr id="10" name="テキスト ボックス 9"/>
          <p:cNvSpPr txBox="1"/>
          <p:nvPr/>
        </p:nvSpPr>
        <p:spPr>
          <a:xfrm>
            <a:off x="666205" y="4995712"/>
            <a:ext cx="1175656" cy="369332"/>
          </a:xfrm>
          <a:prstGeom prst="rect">
            <a:avLst/>
          </a:prstGeom>
          <a:noFill/>
        </p:spPr>
        <p:txBody>
          <a:bodyPr wrap="square" rtlCol="0">
            <a:spAutoFit/>
          </a:bodyPr>
          <a:lstStyle/>
          <a:p>
            <a:r>
              <a:rPr kumimoji="1" lang="ja-JP" altLang="en-US" b="1" dirty="0" smtClean="0"/>
              <a:t>事務職員</a:t>
            </a:r>
            <a:endParaRPr kumimoji="1" lang="en-US" altLang="ja-JP" b="1" dirty="0" smtClean="0"/>
          </a:p>
        </p:txBody>
      </p:sp>
      <p:sp>
        <p:nvSpPr>
          <p:cNvPr id="11" name="テキスト ボックス 10"/>
          <p:cNvSpPr txBox="1"/>
          <p:nvPr/>
        </p:nvSpPr>
        <p:spPr>
          <a:xfrm>
            <a:off x="1752350" y="5246581"/>
            <a:ext cx="6889692" cy="1200329"/>
          </a:xfrm>
          <a:prstGeom prst="rect">
            <a:avLst/>
          </a:prstGeom>
          <a:noFill/>
        </p:spPr>
        <p:txBody>
          <a:bodyPr wrap="square" rtlCol="0">
            <a:spAutoFit/>
          </a:bodyPr>
          <a:lstStyle/>
          <a:p>
            <a:r>
              <a:rPr kumimoji="1" lang="ja-JP" altLang="en-US" dirty="0" smtClean="0"/>
              <a:t>・事務をつかさどる⇒法の番人として（教育公務員とは異なる一般行政職として）</a:t>
            </a:r>
            <a:endParaRPr kumimoji="1" lang="en-US" altLang="ja-JP" dirty="0" smtClean="0"/>
          </a:p>
          <a:p>
            <a:r>
              <a:rPr kumimoji="1" lang="ja-JP" altLang="en-US" dirty="0" smtClean="0"/>
              <a:t>・学校を支え、守るために、すべてをコンプライアンスの視点でみる⇒スクールコンプライアンスの「コーディネーター」</a:t>
            </a:r>
            <a:endParaRPr kumimoji="1" lang="ja-JP" altLang="en-US" dirty="0"/>
          </a:p>
        </p:txBody>
      </p:sp>
      <p:sp>
        <p:nvSpPr>
          <p:cNvPr id="13" name="テキスト ボックス 12"/>
          <p:cNvSpPr txBox="1"/>
          <p:nvPr/>
        </p:nvSpPr>
        <p:spPr>
          <a:xfrm rot="21348801">
            <a:off x="1858258" y="4892410"/>
            <a:ext cx="1359513" cy="374004"/>
          </a:xfrm>
          <a:prstGeom prst="rect">
            <a:avLst/>
          </a:prstGeom>
          <a:solidFill>
            <a:schemeClr val="accent4">
              <a:lumMod val="60000"/>
              <a:lumOff val="40000"/>
            </a:schemeClr>
          </a:solidFill>
        </p:spPr>
        <p:txBody>
          <a:bodyPr wrap="square" rtlCol="0">
            <a:spAutoFit/>
          </a:bodyPr>
          <a:lstStyle/>
          <a:p>
            <a:r>
              <a:rPr kumimoji="1" lang="ja-JP" altLang="en-US" dirty="0" smtClean="0"/>
              <a:t>チーム学校</a:t>
            </a:r>
            <a:endParaRPr kumimoji="1" lang="ja-JP" altLang="en-US" dirty="0"/>
          </a:p>
        </p:txBody>
      </p:sp>
      <p:sp>
        <p:nvSpPr>
          <p:cNvPr id="14" name="テキスト ボックス 13"/>
          <p:cNvSpPr txBox="1"/>
          <p:nvPr/>
        </p:nvSpPr>
        <p:spPr>
          <a:xfrm rot="21348801">
            <a:off x="5098994" y="3354807"/>
            <a:ext cx="3728936" cy="369332"/>
          </a:xfrm>
          <a:prstGeom prst="rect">
            <a:avLst/>
          </a:prstGeom>
          <a:solidFill>
            <a:srgbClr val="FFFF00"/>
          </a:solidFill>
        </p:spPr>
        <p:txBody>
          <a:bodyPr wrap="square" rtlCol="0">
            <a:spAutoFit/>
          </a:bodyPr>
          <a:lstStyle/>
          <a:p>
            <a:r>
              <a:rPr kumimoji="1" lang="ja-JP" altLang="en-US" dirty="0" smtClean="0"/>
              <a:t>アカウンタビリティ（説明責任）</a:t>
            </a:r>
            <a:endParaRPr kumimoji="1" lang="ja-JP" altLang="en-US" dirty="0"/>
          </a:p>
        </p:txBody>
      </p:sp>
      <p:sp>
        <p:nvSpPr>
          <p:cNvPr id="15" name="スライド番号プレースホルダー 14"/>
          <p:cNvSpPr>
            <a:spLocks noGrp="1"/>
          </p:cNvSpPr>
          <p:nvPr>
            <p:ph type="sldNum" sz="quarter" idx="12"/>
          </p:nvPr>
        </p:nvSpPr>
        <p:spPr/>
        <p:txBody>
          <a:bodyPr/>
          <a:lstStyle/>
          <a:p>
            <a:fld id="{C611813A-9784-4A59-9EC3-4382EBE1751A}" type="slidenum">
              <a:rPr kumimoji="1" lang="ja-JP" altLang="en-US" smtClean="0"/>
              <a:t>17</a:t>
            </a:fld>
            <a:endParaRPr kumimoji="1" lang="ja-JP" altLang="en-US"/>
          </a:p>
        </p:txBody>
      </p:sp>
    </p:spTree>
    <p:extLst>
      <p:ext uri="{BB962C8B-B14F-4D97-AF65-F5344CB8AC3E}">
        <p14:creationId xmlns:p14="http://schemas.microsoft.com/office/powerpoint/2010/main" val="1997354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418011" y="188607"/>
            <a:ext cx="7744080" cy="6669393"/>
          </a:xfrm>
          <a:prstGeom prst="rect">
            <a:avLst/>
          </a:prstGeom>
        </p:spPr>
      </p:pic>
      <p:sp>
        <p:nvSpPr>
          <p:cNvPr id="5" name="スライド番号プレースホルダー 4"/>
          <p:cNvSpPr>
            <a:spLocks noGrp="1"/>
          </p:cNvSpPr>
          <p:nvPr>
            <p:ph type="sldNum" sz="quarter" idx="12"/>
          </p:nvPr>
        </p:nvSpPr>
        <p:spPr/>
        <p:txBody>
          <a:bodyPr/>
          <a:lstStyle/>
          <a:p>
            <a:fld id="{C611813A-9784-4A59-9EC3-4382EBE1751A}" type="slidenum">
              <a:rPr kumimoji="1" lang="ja-JP" altLang="en-US" smtClean="0"/>
              <a:t>18</a:t>
            </a:fld>
            <a:endParaRPr kumimoji="1" lang="ja-JP" altLang="en-US"/>
          </a:p>
        </p:txBody>
      </p:sp>
    </p:spTree>
    <p:extLst>
      <p:ext uri="{BB962C8B-B14F-4D97-AF65-F5344CB8AC3E}">
        <p14:creationId xmlns:p14="http://schemas.microsoft.com/office/powerpoint/2010/main" val="2948859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テキスト ボックス 2"/>
          <p:cNvSpPr txBox="1"/>
          <p:nvPr/>
        </p:nvSpPr>
        <p:spPr>
          <a:xfrm>
            <a:off x="6596743" y="3618411"/>
            <a:ext cx="2429691" cy="646331"/>
          </a:xfrm>
          <a:prstGeom prst="rect">
            <a:avLst/>
          </a:prstGeom>
          <a:solidFill>
            <a:schemeClr val="bg1"/>
          </a:solidFill>
        </p:spPr>
        <p:txBody>
          <a:bodyPr wrap="square" rtlCol="0">
            <a:spAutoFit/>
          </a:bodyPr>
          <a:lstStyle/>
          <a:p>
            <a:r>
              <a:rPr kumimoji="1" lang="ja-JP" altLang="en-US" dirty="0" smtClean="0"/>
              <a:t>日本女子大学</a:t>
            </a:r>
            <a:endParaRPr kumimoji="1" lang="en-US" altLang="ja-JP" dirty="0" smtClean="0"/>
          </a:p>
          <a:p>
            <a:r>
              <a:rPr kumimoji="1" lang="ja-JP" altLang="en-US" dirty="0" smtClean="0"/>
              <a:t>教授　坂田　仰　氏</a:t>
            </a:r>
            <a:endParaRPr kumimoji="1" lang="ja-JP" altLang="en-US" dirty="0"/>
          </a:p>
        </p:txBody>
      </p:sp>
      <p:sp>
        <p:nvSpPr>
          <p:cNvPr id="5" name="スライド番号プレースホルダー 4"/>
          <p:cNvSpPr>
            <a:spLocks noGrp="1"/>
          </p:cNvSpPr>
          <p:nvPr>
            <p:ph type="sldNum" sz="quarter" idx="12"/>
          </p:nvPr>
        </p:nvSpPr>
        <p:spPr/>
        <p:txBody>
          <a:bodyPr/>
          <a:lstStyle/>
          <a:p>
            <a:fld id="{C611813A-9784-4A59-9EC3-4382EBE1751A}" type="slidenum">
              <a:rPr kumimoji="1" lang="ja-JP" altLang="en-US" smtClean="0"/>
              <a:t>19</a:t>
            </a:fld>
            <a:endParaRPr kumimoji="1" lang="ja-JP" altLang="en-US"/>
          </a:p>
        </p:txBody>
      </p:sp>
    </p:spTree>
    <p:extLst>
      <p:ext uri="{BB962C8B-B14F-4D97-AF65-F5344CB8AC3E}">
        <p14:creationId xmlns:p14="http://schemas.microsoft.com/office/powerpoint/2010/main" val="2374152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43579" y="454215"/>
            <a:ext cx="2352319" cy="454160"/>
          </a:xfrm>
        </p:spPr>
        <p:txBody>
          <a:bodyPr>
            <a:normAutofit fontScale="90000"/>
          </a:bodyPr>
          <a:lstStyle/>
          <a:p>
            <a:r>
              <a:rPr lang="ja-JP" altLang="en-US" sz="3000" b="1" dirty="0">
                <a:latin typeface="ＭＳ ゴシック" panose="020B0609070205080204" pitchFamily="49" charset="-128"/>
                <a:ea typeface="ＭＳ ゴシック" panose="020B0609070205080204" pitchFamily="49" charset="-128"/>
              </a:rPr>
              <a:t>研修の概要</a:t>
            </a:r>
          </a:p>
        </p:txBody>
      </p:sp>
      <p:sp>
        <p:nvSpPr>
          <p:cNvPr id="3" name="縦書きテキスト プレースホルダー 2"/>
          <p:cNvSpPr>
            <a:spLocks noGrp="1"/>
          </p:cNvSpPr>
          <p:nvPr>
            <p:ph type="body" orient="vert" idx="1"/>
          </p:nvPr>
        </p:nvSpPr>
        <p:spPr>
          <a:xfrm>
            <a:off x="337624" y="1046501"/>
            <a:ext cx="8588327" cy="967665"/>
          </a:xfrm>
          <a:noFill/>
        </p:spPr>
        <p:txBody>
          <a:bodyPr vert="horz">
            <a:normAutofit fontScale="25000" lnSpcReduction="20000"/>
          </a:bodyPr>
          <a:lstStyle/>
          <a:p>
            <a:pPr marL="0" indent="0">
              <a:buNone/>
            </a:pPr>
            <a:r>
              <a:rPr lang="ja-JP" altLang="en-US" sz="7200" dirty="0" smtClean="0"/>
              <a:t>・</a:t>
            </a:r>
            <a:r>
              <a:rPr lang="ja-JP" altLang="en-US" sz="8000" b="1" dirty="0" smtClean="0">
                <a:latin typeface="ＭＳ ゴシック" panose="020B0609070205080204" pitchFamily="49" charset="-128"/>
                <a:ea typeface="ＭＳ ゴシック" panose="020B0609070205080204" pitchFamily="49" charset="-128"/>
              </a:rPr>
              <a:t>中央研修の目的</a:t>
            </a:r>
            <a:r>
              <a:rPr lang="ja-JP" altLang="en-US" sz="8000" dirty="0"/>
              <a:t>　</a:t>
            </a:r>
            <a:endParaRPr lang="en-US" altLang="ja-JP" sz="8000" dirty="0"/>
          </a:p>
          <a:p>
            <a:pPr marL="0" indent="0">
              <a:lnSpc>
                <a:spcPts val="2160"/>
              </a:lnSpc>
              <a:buNone/>
            </a:pPr>
            <a:r>
              <a:rPr lang="ja-JP" altLang="en-US" sz="8000" dirty="0"/>
              <a:t>　学校</a:t>
            </a:r>
            <a:r>
              <a:rPr lang="ja-JP" altLang="en-US" sz="8000" dirty="0" smtClean="0"/>
              <a:t>経営等に関する高度</a:t>
            </a:r>
            <a:r>
              <a:rPr lang="ja-JP" altLang="en-US" sz="8000" dirty="0"/>
              <a:t>で専門的な知識等</a:t>
            </a:r>
            <a:r>
              <a:rPr lang="ja-JP" altLang="en-US" sz="8000" dirty="0" smtClean="0"/>
              <a:t>を生かし、主体的・積極的に学校経営に参画する事務職員に相応しい資質・能力を育成</a:t>
            </a:r>
            <a:r>
              <a:rPr lang="ja-JP" altLang="en-US" sz="8000" dirty="0"/>
              <a:t>する。</a:t>
            </a:r>
            <a:endParaRPr lang="en-US" altLang="ja-JP" sz="8000" dirty="0"/>
          </a:p>
          <a:p>
            <a:pPr marL="0" indent="0">
              <a:buNone/>
            </a:pPr>
            <a:endParaRPr lang="en-US" altLang="ja-JP" sz="5400" dirty="0"/>
          </a:p>
          <a:p>
            <a:pPr marL="0" indent="0">
              <a:buNone/>
            </a:pPr>
            <a:r>
              <a:rPr lang="ja-JP" altLang="en-US" sz="1800" dirty="0"/>
              <a:t>          </a:t>
            </a:r>
            <a:r>
              <a:rPr lang="ja-JP" altLang="en-US" sz="1500" dirty="0"/>
              <a:t>                                             </a:t>
            </a:r>
            <a:r>
              <a:rPr lang="ja-JP" altLang="en-US" sz="1800" dirty="0"/>
              <a:t>　</a:t>
            </a:r>
            <a:endParaRPr lang="en-US" altLang="ja-JP" sz="1800" dirty="0"/>
          </a:p>
          <a:p>
            <a:pPr marL="0" indent="0">
              <a:buNone/>
            </a:pPr>
            <a:endParaRPr kumimoji="1" lang="ja-JP" altLang="en-US" dirty="0"/>
          </a:p>
        </p:txBody>
      </p:sp>
      <p:sp>
        <p:nvSpPr>
          <p:cNvPr id="4" name="縦書きテキスト プレースホルダー 2"/>
          <p:cNvSpPr txBox="1">
            <a:spLocks/>
          </p:cNvSpPr>
          <p:nvPr/>
        </p:nvSpPr>
        <p:spPr>
          <a:xfrm>
            <a:off x="337624" y="2412405"/>
            <a:ext cx="8828695" cy="4209320"/>
          </a:xfrm>
          <a:prstGeom prst="rect">
            <a:avLst/>
          </a:prstGeom>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300" dirty="0" smtClean="0"/>
              <a:t>・</a:t>
            </a:r>
            <a:r>
              <a:rPr lang="ja-JP" altLang="en-US" sz="2300" b="1" dirty="0">
                <a:latin typeface="ＭＳ ゴシック" panose="020B0609070205080204" pitchFamily="49" charset="-128"/>
                <a:ea typeface="ＭＳ ゴシック" panose="020B0609070205080204" pitchFamily="49" charset="-128"/>
              </a:rPr>
              <a:t>事務職員研修の</a:t>
            </a:r>
            <a:r>
              <a:rPr lang="ja-JP" altLang="en-US" sz="2300" b="1" dirty="0" smtClean="0">
                <a:latin typeface="ＭＳ ゴシック" panose="020B0609070205080204" pitchFamily="49" charset="-128"/>
                <a:ea typeface="ＭＳ ゴシック" panose="020B0609070205080204" pitchFamily="49" charset="-128"/>
              </a:rPr>
              <a:t>内容</a:t>
            </a:r>
            <a:r>
              <a:rPr lang="ja-JP" altLang="en-US" sz="1900" dirty="0" smtClean="0"/>
              <a:t>（</a:t>
            </a:r>
            <a:r>
              <a:rPr lang="en-US" altLang="ja-JP" sz="1900" dirty="0" smtClean="0"/>
              <a:t>※</a:t>
            </a:r>
            <a:r>
              <a:rPr lang="ja-JP" altLang="en-US" sz="1900" dirty="0" smtClean="0"/>
              <a:t>は、校長研修と合同）</a:t>
            </a:r>
            <a:endParaRPr lang="en-US" altLang="ja-JP" sz="1900" dirty="0"/>
          </a:p>
          <a:p>
            <a:pPr marL="0" indent="0">
              <a:buNone/>
            </a:pPr>
            <a:r>
              <a:rPr lang="en-US" altLang="ja-JP" sz="2300" dirty="0" smtClean="0"/>
              <a:t>      </a:t>
            </a:r>
            <a:r>
              <a:rPr lang="en-US" altLang="ja-JP" sz="2300" dirty="0"/>
              <a:t>10/15</a:t>
            </a:r>
            <a:r>
              <a:rPr lang="ja-JP" altLang="en-US" sz="2300" dirty="0"/>
              <a:t>  </a:t>
            </a:r>
            <a:r>
              <a:rPr lang="ja-JP" altLang="en-US" sz="2300" dirty="0" smtClean="0"/>
              <a:t> </a:t>
            </a:r>
            <a:r>
              <a:rPr lang="en-US" altLang="ja-JP" sz="2300" dirty="0"/>
              <a:t>10:45</a:t>
            </a:r>
            <a:r>
              <a:rPr lang="ja-JP" altLang="en-US" sz="2300" dirty="0"/>
              <a:t>～</a:t>
            </a:r>
            <a:r>
              <a:rPr lang="en-US" altLang="ja-JP" sz="2300" dirty="0"/>
              <a:t>12:15</a:t>
            </a:r>
            <a:r>
              <a:rPr lang="ja-JP" altLang="en-US" sz="2300" dirty="0"/>
              <a:t>　①教育政策の諸動向（文部科学省）</a:t>
            </a:r>
            <a:r>
              <a:rPr lang="en-US" altLang="ja-JP" sz="1800" dirty="0" smtClean="0"/>
              <a:t>※</a:t>
            </a:r>
            <a:endParaRPr lang="en-US" altLang="ja-JP" sz="1800" dirty="0"/>
          </a:p>
          <a:p>
            <a:pPr marL="0" indent="0">
              <a:buNone/>
            </a:pPr>
            <a:r>
              <a:rPr lang="ja-JP" altLang="en-US" sz="2300" dirty="0"/>
              <a:t>　 　　　 </a:t>
            </a:r>
            <a:r>
              <a:rPr lang="en-US" altLang="ja-JP" sz="2300" dirty="0" smtClean="0"/>
              <a:t>13:15</a:t>
            </a:r>
            <a:r>
              <a:rPr lang="ja-JP" altLang="en-US" sz="2300" dirty="0"/>
              <a:t>～</a:t>
            </a:r>
            <a:r>
              <a:rPr lang="en-US" altLang="ja-JP" sz="2300" dirty="0"/>
              <a:t>16:30</a:t>
            </a:r>
            <a:r>
              <a:rPr lang="ja-JP" altLang="en-US" sz="2300" dirty="0"/>
              <a:t>　②チームとしての学校（藤原文雄）</a:t>
            </a:r>
            <a:endParaRPr lang="en-US" altLang="ja-JP" sz="2300" dirty="0"/>
          </a:p>
          <a:p>
            <a:pPr marL="0" indent="0">
              <a:buNone/>
            </a:pPr>
            <a:r>
              <a:rPr lang="ja-JP" altLang="en-US" sz="2300" dirty="0"/>
              <a:t>　  </a:t>
            </a:r>
            <a:r>
              <a:rPr lang="en-US" altLang="ja-JP" sz="2300" dirty="0"/>
              <a:t>10/16   </a:t>
            </a:r>
            <a:r>
              <a:rPr lang="en-US" altLang="ja-JP" sz="2300" dirty="0" smtClean="0"/>
              <a:t> </a:t>
            </a:r>
            <a:r>
              <a:rPr lang="ja-JP" altLang="en-US" sz="2300" dirty="0" smtClean="0"/>
              <a:t> </a:t>
            </a:r>
            <a:r>
              <a:rPr lang="en-US" altLang="ja-JP" sz="2300" dirty="0"/>
              <a:t>9:00</a:t>
            </a:r>
            <a:r>
              <a:rPr lang="ja-JP" altLang="en-US" sz="2300" dirty="0"/>
              <a:t>～</a:t>
            </a:r>
            <a:r>
              <a:rPr lang="en-US" altLang="ja-JP" sz="2300" dirty="0"/>
              <a:t>16:30</a:t>
            </a:r>
            <a:r>
              <a:rPr lang="ja-JP" altLang="en-US" sz="2300" dirty="0"/>
              <a:t>　③学校組織マネジメント（北神正行）</a:t>
            </a:r>
            <a:r>
              <a:rPr lang="en-US" altLang="ja-JP" sz="1800" dirty="0" smtClean="0"/>
              <a:t>※</a:t>
            </a:r>
            <a:endParaRPr lang="en-US" altLang="ja-JP" sz="1800" dirty="0"/>
          </a:p>
          <a:p>
            <a:pPr marL="0" indent="0">
              <a:buNone/>
            </a:pPr>
            <a:r>
              <a:rPr lang="ja-JP" altLang="en-US" sz="2300" dirty="0"/>
              <a:t>　  </a:t>
            </a:r>
            <a:r>
              <a:rPr lang="en-US" altLang="ja-JP" sz="2300" dirty="0"/>
              <a:t>10/17</a:t>
            </a:r>
            <a:r>
              <a:rPr lang="ja-JP" altLang="en-US" sz="2300" dirty="0"/>
              <a:t>   </a:t>
            </a:r>
            <a:r>
              <a:rPr lang="ja-JP" altLang="en-US" sz="2300" dirty="0" smtClean="0"/>
              <a:t>  </a:t>
            </a:r>
            <a:r>
              <a:rPr lang="en-US" altLang="ja-JP" sz="2300" dirty="0"/>
              <a:t>9:00</a:t>
            </a:r>
            <a:r>
              <a:rPr lang="ja-JP" altLang="en-US" sz="2300" dirty="0"/>
              <a:t>～</a:t>
            </a:r>
            <a:r>
              <a:rPr lang="en-US" altLang="ja-JP" sz="2300" dirty="0"/>
              <a:t>12:15</a:t>
            </a:r>
            <a:r>
              <a:rPr lang="ja-JP" altLang="en-US" sz="2300" dirty="0"/>
              <a:t>　</a:t>
            </a:r>
            <a:r>
              <a:rPr lang="ja-JP" altLang="en-US" sz="2300" dirty="0" smtClean="0"/>
              <a:t>④ｽｸｰﾙｺﾝﾌﾟﾗｲｱﾝｽとﾘｽｸﾏﾈｼﾞﾒﾝﾄ（坂田</a:t>
            </a:r>
            <a:r>
              <a:rPr lang="ja-JP" altLang="en-US" sz="2300" dirty="0"/>
              <a:t>　仰）　　　   </a:t>
            </a:r>
            <a:endParaRPr lang="en-US" altLang="ja-JP" sz="2300" dirty="0"/>
          </a:p>
          <a:p>
            <a:pPr marL="0" indent="0">
              <a:buNone/>
            </a:pPr>
            <a:r>
              <a:rPr lang="ja-JP" altLang="en-US" sz="2300" dirty="0"/>
              <a:t>　　　　</a:t>
            </a:r>
            <a:r>
              <a:rPr lang="ja-JP" altLang="en-US" sz="2300" dirty="0" smtClean="0"/>
              <a:t>  </a:t>
            </a:r>
            <a:r>
              <a:rPr lang="en-US" altLang="ja-JP" sz="2300" dirty="0"/>
              <a:t>13:15</a:t>
            </a:r>
            <a:r>
              <a:rPr lang="ja-JP" altLang="en-US" sz="2300" dirty="0"/>
              <a:t>～</a:t>
            </a:r>
            <a:r>
              <a:rPr lang="en-US" altLang="ja-JP" sz="2300" dirty="0" smtClean="0"/>
              <a:t>16:30  </a:t>
            </a:r>
            <a:r>
              <a:rPr lang="ja-JP" altLang="en-US" sz="2300" dirty="0" smtClean="0"/>
              <a:t>   </a:t>
            </a:r>
            <a:r>
              <a:rPr lang="ja-JP" altLang="en-US" sz="2300" dirty="0"/>
              <a:t>⑤学校と家庭、地域との連携（浦崎太郎）</a:t>
            </a:r>
            <a:endParaRPr lang="en-US" altLang="ja-JP" sz="2300" dirty="0"/>
          </a:p>
          <a:p>
            <a:pPr marL="0" indent="0">
              <a:buNone/>
            </a:pPr>
            <a:r>
              <a:rPr lang="en-US" altLang="ja-JP" sz="2300" dirty="0"/>
              <a:t>      10/18</a:t>
            </a:r>
            <a:r>
              <a:rPr lang="ja-JP" altLang="en-US" sz="2300" dirty="0"/>
              <a:t>      </a:t>
            </a:r>
            <a:r>
              <a:rPr lang="en-US" altLang="ja-JP" sz="2300" dirty="0"/>
              <a:t>9:00</a:t>
            </a:r>
            <a:r>
              <a:rPr lang="ja-JP" altLang="en-US" sz="2300" dirty="0"/>
              <a:t>～</a:t>
            </a:r>
            <a:r>
              <a:rPr lang="en-US" altLang="ja-JP" sz="2300" dirty="0" smtClean="0"/>
              <a:t>12:15    </a:t>
            </a:r>
            <a:r>
              <a:rPr lang="ja-JP" altLang="en-US" sz="2300" dirty="0"/>
              <a:t>⑥人材育成とコーチング（嶋﨑政男）　　　   </a:t>
            </a:r>
            <a:endParaRPr lang="en-US" altLang="ja-JP" sz="2300" dirty="0"/>
          </a:p>
          <a:p>
            <a:pPr marL="0" indent="0">
              <a:buNone/>
            </a:pPr>
            <a:r>
              <a:rPr lang="ja-JP" altLang="en-US" sz="2300" dirty="0"/>
              <a:t>　　　　</a:t>
            </a:r>
            <a:r>
              <a:rPr lang="ja-JP" altLang="en-US" sz="2300" dirty="0" smtClean="0"/>
              <a:t>  </a:t>
            </a:r>
            <a:r>
              <a:rPr lang="en-US" altLang="ja-JP" sz="2300" dirty="0"/>
              <a:t>13:15</a:t>
            </a:r>
            <a:r>
              <a:rPr lang="ja-JP" altLang="en-US" sz="2300" dirty="0"/>
              <a:t>～</a:t>
            </a:r>
            <a:r>
              <a:rPr lang="en-US" altLang="ja-JP" sz="2300" dirty="0" smtClean="0"/>
              <a:t>16:30  </a:t>
            </a:r>
            <a:r>
              <a:rPr lang="ja-JP" altLang="en-US" sz="2300" dirty="0" smtClean="0"/>
              <a:t>   </a:t>
            </a:r>
            <a:r>
              <a:rPr lang="ja-JP" altLang="en-US" sz="2300" dirty="0"/>
              <a:t>⑦学校財務マネジメント（末冨　芳）</a:t>
            </a:r>
            <a:endParaRPr lang="en-US" altLang="ja-JP" sz="2300" dirty="0"/>
          </a:p>
          <a:p>
            <a:pPr marL="0" indent="0">
              <a:buNone/>
            </a:pPr>
            <a:r>
              <a:rPr lang="ja-JP" altLang="en-US" sz="2300" dirty="0"/>
              <a:t>　 </a:t>
            </a:r>
            <a:r>
              <a:rPr lang="ja-JP" altLang="en-US" sz="2300" dirty="0" smtClean="0"/>
              <a:t> </a:t>
            </a:r>
            <a:r>
              <a:rPr lang="en-US" altLang="ja-JP" sz="2300" dirty="0"/>
              <a:t>10/19 </a:t>
            </a:r>
            <a:r>
              <a:rPr lang="en-US" altLang="ja-JP" sz="2300" dirty="0" smtClean="0"/>
              <a:t>     </a:t>
            </a:r>
            <a:r>
              <a:rPr lang="en-US" altLang="ja-JP" sz="2300" dirty="0"/>
              <a:t>8:30</a:t>
            </a:r>
            <a:r>
              <a:rPr lang="ja-JP" altLang="en-US" sz="2300" dirty="0"/>
              <a:t>～</a:t>
            </a:r>
            <a:r>
              <a:rPr lang="en-US" altLang="ja-JP" sz="2300" dirty="0" smtClean="0"/>
              <a:t>11:45    </a:t>
            </a:r>
            <a:r>
              <a:rPr lang="ja-JP" altLang="en-US" sz="2300" dirty="0" smtClean="0"/>
              <a:t>⑧</a:t>
            </a:r>
            <a:r>
              <a:rPr lang="ja-JP" altLang="en-US" sz="2300" dirty="0"/>
              <a:t>ケース・メソッド　マネジメントの実践</a:t>
            </a:r>
            <a:endParaRPr lang="en-US" altLang="ja-JP" sz="2300" dirty="0"/>
          </a:p>
          <a:p>
            <a:pPr marL="0" indent="0">
              <a:buNone/>
            </a:pPr>
            <a:r>
              <a:rPr lang="en-US" altLang="ja-JP" sz="2300" dirty="0"/>
              <a:t>                   </a:t>
            </a:r>
            <a:r>
              <a:rPr lang="en-US" altLang="ja-JP" sz="2300" dirty="0" smtClean="0"/>
              <a:t>  13:15</a:t>
            </a:r>
            <a:r>
              <a:rPr lang="ja-JP" altLang="en-US" sz="2300" dirty="0"/>
              <a:t>～</a:t>
            </a:r>
            <a:r>
              <a:rPr lang="en-US" altLang="ja-JP" sz="2300" dirty="0"/>
              <a:t>14:45</a:t>
            </a:r>
            <a:r>
              <a:rPr lang="ja-JP" altLang="en-US" sz="2300" dirty="0"/>
              <a:t>    ⑨管理からマネジメントへ（藤原和博</a:t>
            </a:r>
            <a:r>
              <a:rPr lang="ja-JP" altLang="en-US" sz="2300" dirty="0" smtClean="0"/>
              <a:t>）</a:t>
            </a:r>
            <a:r>
              <a:rPr lang="en-US" altLang="ja-JP" sz="1800" dirty="0" smtClean="0"/>
              <a:t>※</a:t>
            </a:r>
            <a:endParaRPr lang="en-US" altLang="ja-JP" sz="1800" dirty="0"/>
          </a:p>
          <a:p>
            <a:endParaRPr lang="ja-JP" altLang="en-US" sz="2100" dirty="0"/>
          </a:p>
        </p:txBody>
      </p:sp>
      <p:sp>
        <p:nvSpPr>
          <p:cNvPr id="5" name="角丸四角形 4"/>
          <p:cNvSpPr/>
          <p:nvPr/>
        </p:nvSpPr>
        <p:spPr>
          <a:xfrm>
            <a:off x="248356" y="316089"/>
            <a:ext cx="8677595" cy="63217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a:p>
        </p:txBody>
      </p:sp>
      <p:sp>
        <p:nvSpPr>
          <p:cNvPr id="7" name="スライド番号プレースホルダー 6"/>
          <p:cNvSpPr>
            <a:spLocks noGrp="1"/>
          </p:cNvSpPr>
          <p:nvPr>
            <p:ph type="sldNum" sz="quarter" idx="12"/>
          </p:nvPr>
        </p:nvSpPr>
        <p:spPr/>
        <p:txBody>
          <a:bodyPr/>
          <a:lstStyle/>
          <a:p>
            <a:fld id="{C611813A-9784-4A59-9EC3-4382EBE1751A}" type="slidenum">
              <a:rPr kumimoji="1" lang="ja-JP" altLang="en-US" smtClean="0"/>
              <a:t>2</a:t>
            </a:fld>
            <a:endParaRPr kumimoji="1" lang="ja-JP" altLang="en-US"/>
          </a:p>
        </p:txBody>
      </p:sp>
    </p:spTree>
    <p:extLst>
      <p:ext uri="{BB962C8B-B14F-4D97-AF65-F5344CB8AC3E}">
        <p14:creationId xmlns:p14="http://schemas.microsoft.com/office/powerpoint/2010/main" val="6404432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48356" y="316089"/>
            <a:ext cx="8677595" cy="63217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a:p>
        </p:txBody>
      </p:sp>
      <p:sp>
        <p:nvSpPr>
          <p:cNvPr id="6" name="タイトル 1"/>
          <p:cNvSpPr txBox="1">
            <a:spLocks/>
          </p:cNvSpPr>
          <p:nvPr/>
        </p:nvSpPr>
        <p:spPr>
          <a:xfrm>
            <a:off x="521509" y="681295"/>
            <a:ext cx="4716697" cy="454160"/>
          </a:xfrm>
          <a:prstGeom prst="rect">
            <a:avLst/>
          </a:prstGeom>
        </p:spPr>
        <p:txBody>
          <a:bodyPr>
            <a:normAutofit fontScale="90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b="1" dirty="0" smtClean="0">
                <a:latin typeface="ＭＳ ゴシック" panose="020B0609070205080204" pitchFamily="49" charset="-128"/>
                <a:ea typeface="ＭＳ ゴシック" panose="020B0609070205080204" pitchFamily="49" charset="-128"/>
              </a:rPr>
              <a:t>⑤学校と家庭、地域との連携　</a:t>
            </a:r>
            <a:endParaRPr lang="ja-JP" altLang="en-US" sz="3000" b="1" dirty="0">
              <a:latin typeface="ＭＳ ゴシック" panose="020B0609070205080204" pitchFamily="49" charset="-128"/>
              <a:ea typeface="ＭＳ ゴシック" panose="020B0609070205080204" pitchFamily="49" charset="-128"/>
            </a:endParaRPr>
          </a:p>
        </p:txBody>
      </p:sp>
      <p:sp>
        <p:nvSpPr>
          <p:cNvPr id="7" name="テキスト ボックス 6"/>
          <p:cNvSpPr txBox="1"/>
          <p:nvPr/>
        </p:nvSpPr>
        <p:spPr>
          <a:xfrm>
            <a:off x="5511359" y="766123"/>
            <a:ext cx="3050679" cy="369332"/>
          </a:xfrm>
          <a:prstGeom prst="rect">
            <a:avLst/>
          </a:prstGeom>
          <a:noFill/>
        </p:spPr>
        <p:txBody>
          <a:bodyPr wrap="square" rtlCol="0">
            <a:spAutoFit/>
          </a:bodyPr>
          <a:lstStyle/>
          <a:p>
            <a:r>
              <a:rPr kumimoji="1" lang="ja-JP" altLang="en-US" dirty="0" smtClean="0"/>
              <a:t>大正大学　浦崎　太郎　氏</a:t>
            </a:r>
            <a:endParaRPr kumimoji="1" lang="ja-JP" altLang="en-US" dirty="0"/>
          </a:p>
        </p:txBody>
      </p:sp>
      <p:sp>
        <p:nvSpPr>
          <p:cNvPr id="8" name="テキスト ボックス 7"/>
          <p:cNvSpPr txBox="1"/>
          <p:nvPr/>
        </p:nvSpPr>
        <p:spPr>
          <a:xfrm>
            <a:off x="979714" y="1314630"/>
            <a:ext cx="7445829" cy="646331"/>
          </a:xfrm>
          <a:prstGeom prst="rect">
            <a:avLst/>
          </a:prstGeom>
          <a:noFill/>
        </p:spPr>
        <p:txBody>
          <a:bodyPr wrap="square" rtlCol="0">
            <a:spAutoFit/>
          </a:bodyPr>
          <a:lstStyle/>
          <a:p>
            <a:r>
              <a:rPr kumimoji="1" lang="ja-JP" altLang="en-US" dirty="0" smtClean="0"/>
              <a:t>これまでも、学校・家庭・地域の連携は必要とされ、模索されてきたが、</a:t>
            </a:r>
            <a:r>
              <a:rPr kumimoji="1" lang="en-US" altLang="ja-JP" dirty="0" smtClean="0"/>
              <a:t>2022</a:t>
            </a:r>
            <a:r>
              <a:rPr kumimoji="1" lang="ja-JP" altLang="en-US" dirty="0" smtClean="0"/>
              <a:t>年の新教育課程においてはそれが位置づけされる。</a:t>
            </a:r>
            <a:endParaRPr kumimoji="1" lang="ja-JP" altLang="en-US" dirty="0"/>
          </a:p>
        </p:txBody>
      </p:sp>
      <p:sp>
        <p:nvSpPr>
          <p:cNvPr id="9" name="下矢印 8"/>
          <p:cNvSpPr/>
          <p:nvPr/>
        </p:nvSpPr>
        <p:spPr>
          <a:xfrm>
            <a:off x="3971107" y="2224599"/>
            <a:ext cx="1123406" cy="6270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2590885" y="3050105"/>
            <a:ext cx="4445813" cy="523220"/>
          </a:xfrm>
          <a:prstGeom prst="rect">
            <a:avLst/>
          </a:prstGeom>
          <a:noFill/>
        </p:spPr>
        <p:txBody>
          <a:bodyPr wrap="square" rtlCol="0">
            <a:spAutoFit/>
          </a:bodyPr>
          <a:lstStyle/>
          <a:p>
            <a:r>
              <a:rPr kumimoji="1" lang="ja-JP" altLang="en-US" sz="2800" b="1" dirty="0" smtClean="0"/>
              <a:t>社会に開かれた教育課程</a:t>
            </a:r>
            <a:endParaRPr kumimoji="1" lang="ja-JP" altLang="en-US" sz="2800" b="1" dirty="0"/>
          </a:p>
        </p:txBody>
      </p:sp>
      <p:sp>
        <p:nvSpPr>
          <p:cNvPr id="11" name="テキスト ボックス 10"/>
          <p:cNvSpPr txBox="1"/>
          <p:nvPr/>
        </p:nvSpPr>
        <p:spPr>
          <a:xfrm>
            <a:off x="822959" y="3905266"/>
            <a:ext cx="7419703" cy="1323439"/>
          </a:xfrm>
          <a:prstGeom prst="rect">
            <a:avLst/>
          </a:prstGeom>
          <a:solidFill>
            <a:schemeClr val="accent2">
              <a:lumMod val="20000"/>
              <a:lumOff val="80000"/>
            </a:schemeClr>
          </a:solidFill>
        </p:spPr>
        <p:txBody>
          <a:bodyPr wrap="square" rtlCol="0">
            <a:spAutoFit/>
          </a:bodyPr>
          <a:lstStyle/>
          <a:p>
            <a:r>
              <a:rPr kumimoji="1" lang="ja-JP" altLang="en-US" sz="2000" dirty="0" smtClean="0"/>
              <a:t>・地域社会に貢献する県立学校</a:t>
            </a:r>
            <a:endParaRPr kumimoji="1" lang="en-US" altLang="ja-JP" sz="2000" dirty="0" smtClean="0"/>
          </a:p>
          <a:p>
            <a:r>
              <a:rPr kumimoji="1" lang="ja-JP" altLang="en-US" sz="2000" dirty="0" smtClean="0"/>
              <a:t>・地域の資源を取り込んだカリキュラム</a:t>
            </a:r>
            <a:endParaRPr kumimoji="1" lang="en-US" altLang="ja-JP" sz="2000" dirty="0" smtClean="0"/>
          </a:p>
          <a:p>
            <a:r>
              <a:rPr kumimoji="1" lang="ja-JP" altLang="en-US" sz="2000" dirty="0" smtClean="0"/>
              <a:t>・事務職員は、財源の確保及び地域社会との窓口として寄与</a:t>
            </a:r>
            <a:endParaRPr kumimoji="1" lang="en-US" altLang="ja-JP" sz="2000" dirty="0" smtClean="0"/>
          </a:p>
          <a:p>
            <a:r>
              <a:rPr kumimoji="1" lang="ja-JP" altLang="en-US" sz="2000" dirty="0" smtClean="0"/>
              <a:t>・地域社会の人的資源も取り入れ、教員の働き方改革にも寄与</a:t>
            </a:r>
            <a:endParaRPr kumimoji="1" lang="en-US" altLang="ja-JP" sz="2000" dirty="0" smtClean="0"/>
          </a:p>
        </p:txBody>
      </p:sp>
      <p:sp>
        <p:nvSpPr>
          <p:cNvPr id="4" name="スライド番号プレースホルダー 3"/>
          <p:cNvSpPr>
            <a:spLocks noGrp="1"/>
          </p:cNvSpPr>
          <p:nvPr>
            <p:ph type="sldNum" sz="quarter" idx="12"/>
          </p:nvPr>
        </p:nvSpPr>
        <p:spPr/>
        <p:txBody>
          <a:bodyPr/>
          <a:lstStyle/>
          <a:p>
            <a:fld id="{C611813A-9784-4A59-9EC3-4382EBE1751A}" type="slidenum">
              <a:rPr kumimoji="1" lang="ja-JP" altLang="en-US" smtClean="0"/>
              <a:t>20</a:t>
            </a:fld>
            <a:endParaRPr kumimoji="1" lang="ja-JP" altLang="en-US"/>
          </a:p>
        </p:txBody>
      </p:sp>
    </p:spTree>
    <p:extLst>
      <p:ext uri="{BB962C8B-B14F-4D97-AF65-F5344CB8AC3E}">
        <p14:creationId xmlns:p14="http://schemas.microsoft.com/office/powerpoint/2010/main" val="2760847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スライド番号プレースホルダー 3"/>
          <p:cNvSpPr>
            <a:spLocks noGrp="1"/>
          </p:cNvSpPr>
          <p:nvPr>
            <p:ph type="sldNum" sz="quarter" idx="12"/>
          </p:nvPr>
        </p:nvSpPr>
        <p:spPr/>
        <p:txBody>
          <a:bodyPr/>
          <a:lstStyle/>
          <a:p>
            <a:fld id="{C611813A-9784-4A59-9EC3-4382EBE1751A}" type="slidenum">
              <a:rPr kumimoji="1" lang="ja-JP" altLang="en-US" smtClean="0"/>
              <a:t>21</a:t>
            </a:fld>
            <a:endParaRPr kumimoji="1" lang="ja-JP" altLang="en-US"/>
          </a:p>
        </p:txBody>
      </p:sp>
    </p:spTree>
    <p:extLst>
      <p:ext uri="{BB962C8B-B14F-4D97-AF65-F5344CB8AC3E}">
        <p14:creationId xmlns:p14="http://schemas.microsoft.com/office/powerpoint/2010/main" val="1359503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10539"/>
            <a:ext cx="9129990" cy="6868539"/>
          </a:xfrm>
          <a:prstGeom prst="rect">
            <a:avLst/>
          </a:prstGeom>
        </p:spPr>
      </p:pic>
      <p:sp>
        <p:nvSpPr>
          <p:cNvPr id="4" name="スライド番号プレースホルダー 3"/>
          <p:cNvSpPr>
            <a:spLocks noGrp="1"/>
          </p:cNvSpPr>
          <p:nvPr>
            <p:ph type="sldNum" sz="quarter" idx="12"/>
          </p:nvPr>
        </p:nvSpPr>
        <p:spPr/>
        <p:txBody>
          <a:bodyPr/>
          <a:lstStyle/>
          <a:p>
            <a:fld id="{C611813A-9784-4A59-9EC3-4382EBE1751A}" type="slidenum">
              <a:rPr kumimoji="1" lang="ja-JP" altLang="en-US" smtClean="0"/>
              <a:t>22</a:t>
            </a:fld>
            <a:endParaRPr kumimoji="1" lang="ja-JP" altLang="en-US"/>
          </a:p>
        </p:txBody>
      </p:sp>
    </p:spTree>
    <p:extLst>
      <p:ext uri="{BB962C8B-B14F-4D97-AF65-F5344CB8AC3E}">
        <p14:creationId xmlns:p14="http://schemas.microsoft.com/office/powerpoint/2010/main" val="321011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48356" y="316089"/>
            <a:ext cx="8677595" cy="63217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a:p>
        </p:txBody>
      </p:sp>
      <p:sp>
        <p:nvSpPr>
          <p:cNvPr id="3" name="タイトル 1"/>
          <p:cNvSpPr txBox="1">
            <a:spLocks/>
          </p:cNvSpPr>
          <p:nvPr/>
        </p:nvSpPr>
        <p:spPr>
          <a:xfrm>
            <a:off x="521509" y="681295"/>
            <a:ext cx="4259497" cy="454160"/>
          </a:xfrm>
          <a:prstGeom prst="rect">
            <a:avLst/>
          </a:prstGeom>
        </p:spPr>
        <p:txBody>
          <a:bodyPr>
            <a:normAutofit fontScale="90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b="1" dirty="0" smtClean="0">
                <a:latin typeface="ＭＳ ゴシック" panose="020B0609070205080204" pitchFamily="49" charset="-128"/>
                <a:ea typeface="ＭＳ ゴシック" panose="020B0609070205080204" pitchFamily="49" charset="-128"/>
              </a:rPr>
              <a:t>⑥人材育成とコーチング　</a:t>
            </a:r>
            <a:endParaRPr lang="ja-JP" altLang="en-US" sz="3000" b="1" dirty="0">
              <a:latin typeface="ＭＳ ゴシック" panose="020B0609070205080204" pitchFamily="49" charset="-128"/>
              <a:ea typeface="ＭＳ ゴシック" panose="020B0609070205080204" pitchFamily="49" charset="-128"/>
            </a:endParaRPr>
          </a:p>
        </p:txBody>
      </p:sp>
      <p:sp>
        <p:nvSpPr>
          <p:cNvPr id="4" name="テキスト ボックス 3"/>
          <p:cNvSpPr txBox="1"/>
          <p:nvPr/>
        </p:nvSpPr>
        <p:spPr>
          <a:xfrm>
            <a:off x="4781007" y="766123"/>
            <a:ext cx="3513908" cy="369332"/>
          </a:xfrm>
          <a:prstGeom prst="rect">
            <a:avLst/>
          </a:prstGeom>
          <a:noFill/>
        </p:spPr>
        <p:txBody>
          <a:bodyPr wrap="square" rtlCol="0">
            <a:spAutoFit/>
          </a:bodyPr>
          <a:lstStyle/>
          <a:p>
            <a:r>
              <a:rPr kumimoji="1" lang="ja-JP" altLang="en-US" dirty="0" smtClean="0"/>
              <a:t>神田外語大学　嶋﨑　政男　氏</a:t>
            </a:r>
            <a:endParaRPr kumimoji="1" lang="ja-JP" altLang="en-US" dirty="0"/>
          </a:p>
        </p:txBody>
      </p:sp>
      <p:sp>
        <p:nvSpPr>
          <p:cNvPr id="5" name="テキスト ボックス 4"/>
          <p:cNvSpPr txBox="1"/>
          <p:nvPr/>
        </p:nvSpPr>
        <p:spPr>
          <a:xfrm>
            <a:off x="940526" y="1362670"/>
            <a:ext cx="7184571" cy="646331"/>
          </a:xfrm>
          <a:prstGeom prst="rect">
            <a:avLst/>
          </a:prstGeom>
          <a:solidFill>
            <a:schemeClr val="accent4">
              <a:lumMod val="40000"/>
              <a:lumOff val="60000"/>
            </a:schemeClr>
          </a:solidFill>
        </p:spPr>
        <p:txBody>
          <a:bodyPr wrap="square" rtlCol="0">
            <a:spAutoFit/>
          </a:bodyPr>
          <a:lstStyle/>
          <a:p>
            <a:r>
              <a:rPr kumimoji="1" lang="ja-JP" altLang="en-US" dirty="0" smtClean="0"/>
              <a:t>☆</a:t>
            </a:r>
            <a:r>
              <a:rPr kumimoji="1" lang="ja-JP" altLang="en-US" b="1" dirty="0" smtClean="0"/>
              <a:t>コーチングとは、「</a:t>
            </a:r>
            <a:r>
              <a:rPr kumimoji="1" lang="ja-JP" altLang="en-US" dirty="0" smtClean="0"/>
              <a:t>対話を通してクライアントが目標達成する</a:t>
            </a:r>
            <a:endParaRPr kumimoji="1" lang="en-US" altLang="ja-JP" dirty="0" smtClean="0"/>
          </a:p>
          <a:p>
            <a:r>
              <a:rPr kumimoji="1" lang="ja-JP" altLang="en-US" dirty="0"/>
              <a:t>　</a:t>
            </a:r>
            <a:r>
              <a:rPr kumimoji="1" lang="ja-JP" altLang="en-US" dirty="0" smtClean="0"/>
              <a:t>　プロセスを支援すること（</a:t>
            </a:r>
            <a:r>
              <a:rPr kumimoji="1" lang="en-US" altLang="ja-JP" dirty="0" smtClean="0"/>
              <a:t>BIZHINT</a:t>
            </a:r>
            <a:r>
              <a:rPr kumimoji="1" lang="ja-JP" altLang="en-US" dirty="0" smtClean="0"/>
              <a:t>より）」</a:t>
            </a:r>
            <a:endParaRPr kumimoji="1" lang="en-US" altLang="ja-JP" dirty="0" smtClean="0"/>
          </a:p>
        </p:txBody>
      </p:sp>
      <p:sp>
        <p:nvSpPr>
          <p:cNvPr id="6" name="テキスト ボックス 5"/>
          <p:cNvSpPr txBox="1"/>
          <p:nvPr/>
        </p:nvSpPr>
        <p:spPr>
          <a:xfrm>
            <a:off x="1145090" y="2236216"/>
            <a:ext cx="6884126" cy="2308324"/>
          </a:xfrm>
          <a:prstGeom prst="rect">
            <a:avLst/>
          </a:prstGeom>
          <a:noFill/>
        </p:spPr>
        <p:txBody>
          <a:bodyPr wrap="square" rtlCol="0">
            <a:spAutoFit/>
          </a:bodyPr>
          <a:lstStyle/>
          <a:p>
            <a:r>
              <a:rPr kumimoji="1" lang="ja-JP" altLang="en-US" dirty="0" smtClean="0"/>
              <a:t>・傾聴は大切だが、それだけではダメ</a:t>
            </a:r>
            <a:endParaRPr kumimoji="1" lang="en-US" altLang="ja-JP" dirty="0" smtClean="0"/>
          </a:p>
          <a:p>
            <a:r>
              <a:rPr kumimoji="1" lang="ja-JP" altLang="en-US" dirty="0" smtClean="0"/>
              <a:t>・適切な質問→良い方向への誘導</a:t>
            </a:r>
            <a:endParaRPr kumimoji="1" lang="en-US" altLang="ja-JP" dirty="0" smtClean="0"/>
          </a:p>
          <a:p>
            <a:r>
              <a:rPr kumimoji="1" lang="ja-JP" altLang="en-US" dirty="0" smtClean="0"/>
              <a:t>・学校として、地域や保護者に対して出来ないことは「出来ません」という。</a:t>
            </a:r>
            <a:endParaRPr kumimoji="1" lang="en-US" altLang="ja-JP" dirty="0" smtClean="0"/>
          </a:p>
          <a:p>
            <a:r>
              <a:rPr kumimoji="1" lang="ja-JP" altLang="en-US" dirty="0" smtClean="0"/>
              <a:t>・今の世の中「カウンセリングマインド」（心）だけではやっていけない。「リーガルマインド」（法）が必要</a:t>
            </a:r>
            <a:endParaRPr kumimoji="1" lang="en-US" altLang="ja-JP" dirty="0" smtClean="0"/>
          </a:p>
          <a:p>
            <a:r>
              <a:rPr kumimoji="1" lang="ja-JP" altLang="en-US" dirty="0" smtClean="0"/>
              <a:t>・人材育成に必要なのは、真摯に「聴く」、「訊く」</a:t>
            </a:r>
            <a:endParaRPr kumimoji="1" lang="en-US" altLang="ja-JP" dirty="0" smtClean="0"/>
          </a:p>
          <a:p>
            <a:r>
              <a:rPr kumimoji="1" lang="ja-JP" altLang="en-US" dirty="0" smtClean="0"/>
              <a:t>・心理的事実の受容と客観的事実の支援・指導。</a:t>
            </a:r>
            <a:endParaRPr kumimoji="1" lang="ja-JP" altLang="en-US" dirty="0"/>
          </a:p>
        </p:txBody>
      </p:sp>
      <p:sp>
        <p:nvSpPr>
          <p:cNvPr id="7" name="テキスト ボックス 6"/>
          <p:cNvSpPr txBox="1"/>
          <p:nvPr/>
        </p:nvSpPr>
        <p:spPr>
          <a:xfrm>
            <a:off x="940526" y="4736408"/>
            <a:ext cx="6165668" cy="1779454"/>
          </a:xfrm>
          <a:prstGeom prst="rect">
            <a:avLst/>
          </a:prstGeom>
          <a:solidFill>
            <a:schemeClr val="accent6">
              <a:lumMod val="20000"/>
              <a:lumOff val="80000"/>
            </a:schemeClr>
          </a:solidFill>
        </p:spPr>
        <p:txBody>
          <a:bodyPr wrap="square" rtlCol="0">
            <a:spAutoFit/>
          </a:bodyPr>
          <a:lstStyle/>
          <a:p>
            <a:r>
              <a:rPr kumimoji="1" lang="ja-JP" altLang="en-US" dirty="0" smtClean="0"/>
              <a:t>☆目標達成のためのコーチングモデル≪</a:t>
            </a:r>
            <a:r>
              <a:rPr kumimoji="1" lang="en-US" altLang="ja-JP" dirty="0" smtClean="0"/>
              <a:t>GROW</a:t>
            </a:r>
            <a:r>
              <a:rPr kumimoji="1" lang="ja-JP" altLang="en-US" dirty="0" smtClean="0"/>
              <a:t>モデル≫</a:t>
            </a:r>
            <a:endParaRPr kumimoji="1" lang="en-US" altLang="ja-JP" dirty="0" smtClean="0"/>
          </a:p>
          <a:p>
            <a:r>
              <a:rPr kumimoji="1" lang="ja-JP" altLang="en-US" dirty="0"/>
              <a:t>　</a:t>
            </a:r>
            <a:r>
              <a:rPr kumimoji="1" lang="ja-JP" altLang="en-US" dirty="0" smtClean="0"/>
              <a:t>①目標の明確化（</a:t>
            </a:r>
            <a:r>
              <a:rPr kumimoji="1" lang="en-US" altLang="ja-JP" dirty="0" smtClean="0"/>
              <a:t>GOALS</a:t>
            </a:r>
            <a:r>
              <a:rPr kumimoji="1" lang="ja-JP" altLang="en-US" dirty="0" smtClean="0"/>
              <a:t>）</a:t>
            </a:r>
            <a:endParaRPr kumimoji="1" lang="en-US" altLang="ja-JP" dirty="0" smtClean="0"/>
          </a:p>
          <a:p>
            <a:r>
              <a:rPr kumimoji="1" lang="ja-JP" altLang="en-US" dirty="0"/>
              <a:t>　</a:t>
            </a:r>
            <a:r>
              <a:rPr kumimoji="1" lang="ja-JP" altLang="en-US" dirty="0" smtClean="0"/>
              <a:t>②現状の把握（</a:t>
            </a:r>
            <a:r>
              <a:rPr kumimoji="1" lang="en-US" altLang="ja-JP" dirty="0" smtClean="0"/>
              <a:t>REALITY</a:t>
            </a:r>
            <a:r>
              <a:rPr kumimoji="1" lang="ja-JP" altLang="en-US" dirty="0" smtClean="0"/>
              <a:t>）</a:t>
            </a:r>
            <a:endParaRPr kumimoji="1" lang="en-US" altLang="ja-JP" dirty="0" smtClean="0"/>
          </a:p>
          <a:p>
            <a:r>
              <a:rPr kumimoji="1" lang="ja-JP" altLang="en-US" dirty="0"/>
              <a:t>　</a:t>
            </a:r>
            <a:r>
              <a:rPr kumimoji="1" lang="ja-JP" altLang="en-US" dirty="0" smtClean="0"/>
              <a:t>③資源の発見（</a:t>
            </a:r>
            <a:r>
              <a:rPr kumimoji="1" lang="en-US" altLang="ja-JP" dirty="0" smtClean="0"/>
              <a:t>RESOURCE</a:t>
            </a:r>
            <a:r>
              <a:rPr kumimoji="1" lang="ja-JP" altLang="en-US" dirty="0" smtClean="0"/>
              <a:t>）</a:t>
            </a:r>
            <a:endParaRPr kumimoji="1" lang="en-US" altLang="ja-JP" dirty="0" smtClean="0"/>
          </a:p>
          <a:p>
            <a:r>
              <a:rPr kumimoji="1" lang="ja-JP" altLang="en-US" dirty="0"/>
              <a:t>　</a:t>
            </a:r>
            <a:r>
              <a:rPr kumimoji="1" lang="ja-JP" altLang="en-US" dirty="0" smtClean="0"/>
              <a:t>④選択肢の創造（</a:t>
            </a:r>
            <a:r>
              <a:rPr kumimoji="1" lang="en-US" altLang="ja-JP" dirty="0" smtClean="0"/>
              <a:t>OPTIONS</a:t>
            </a:r>
            <a:r>
              <a:rPr kumimoji="1" lang="ja-JP" altLang="en-US" dirty="0" smtClean="0"/>
              <a:t>）</a:t>
            </a:r>
            <a:endParaRPr kumimoji="1" lang="en-US" altLang="ja-JP" dirty="0" smtClean="0"/>
          </a:p>
          <a:p>
            <a:r>
              <a:rPr kumimoji="1" lang="ja-JP" altLang="en-US" dirty="0"/>
              <a:t>　</a:t>
            </a:r>
            <a:r>
              <a:rPr kumimoji="1" lang="ja-JP" altLang="en-US" dirty="0" smtClean="0"/>
              <a:t>⑤意思の確認・計画の策定（</a:t>
            </a:r>
            <a:r>
              <a:rPr kumimoji="1" lang="en-US" altLang="ja-JP" dirty="0" smtClean="0"/>
              <a:t>WILL</a:t>
            </a:r>
            <a:r>
              <a:rPr kumimoji="1" lang="ja-JP" altLang="en-US" dirty="0" smtClean="0"/>
              <a:t>）</a:t>
            </a:r>
            <a:endParaRPr kumimoji="1" lang="ja-JP" altLang="en-US" dirty="0"/>
          </a:p>
        </p:txBody>
      </p:sp>
      <p:sp>
        <p:nvSpPr>
          <p:cNvPr id="9" name="スライド番号プレースホルダー 8"/>
          <p:cNvSpPr>
            <a:spLocks noGrp="1"/>
          </p:cNvSpPr>
          <p:nvPr>
            <p:ph type="sldNum" sz="quarter" idx="12"/>
          </p:nvPr>
        </p:nvSpPr>
        <p:spPr/>
        <p:txBody>
          <a:bodyPr/>
          <a:lstStyle/>
          <a:p>
            <a:fld id="{C611813A-9784-4A59-9EC3-4382EBE1751A}" type="slidenum">
              <a:rPr kumimoji="1" lang="ja-JP" altLang="en-US" smtClean="0"/>
              <a:t>23</a:t>
            </a:fld>
            <a:endParaRPr kumimoji="1" lang="ja-JP" altLang="en-US"/>
          </a:p>
        </p:txBody>
      </p:sp>
    </p:spTree>
    <p:extLst>
      <p:ext uri="{BB962C8B-B14F-4D97-AF65-F5344CB8AC3E}">
        <p14:creationId xmlns:p14="http://schemas.microsoft.com/office/powerpoint/2010/main" val="1961880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テキスト ボックス 2"/>
          <p:cNvSpPr txBox="1"/>
          <p:nvPr/>
        </p:nvSpPr>
        <p:spPr>
          <a:xfrm>
            <a:off x="6270171" y="2782389"/>
            <a:ext cx="2651760" cy="646331"/>
          </a:xfrm>
          <a:prstGeom prst="rect">
            <a:avLst/>
          </a:prstGeom>
          <a:solidFill>
            <a:schemeClr val="bg1"/>
          </a:solidFill>
        </p:spPr>
        <p:txBody>
          <a:bodyPr wrap="square" rtlCol="0">
            <a:spAutoFit/>
          </a:bodyPr>
          <a:lstStyle/>
          <a:p>
            <a:r>
              <a:rPr kumimoji="1" lang="ja-JP" altLang="en-US" dirty="0" smtClean="0"/>
              <a:t>神田外語大学</a:t>
            </a:r>
            <a:endParaRPr kumimoji="1" lang="en-US" altLang="ja-JP" dirty="0" smtClean="0"/>
          </a:p>
          <a:p>
            <a:r>
              <a:rPr kumimoji="1" lang="ja-JP" altLang="en-US" dirty="0" smtClean="0"/>
              <a:t>教授　島崎　政男　氏</a:t>
            </a:r>
            <a:endParaRPr kumimoji="1" lang="ja-JP" altLang="en-US" dirty="0"/>
          </a:p>
        </p:txBody>
      </p:sp>
      <p:sp>
        <p:nvSpPr>
          <p:cNvPr id="5" name="スライド番号プレースホルダー 4"/>
          <p:cNvSpPr>
            <a:spLocks noGrp="1"/>
          </p:cNvSpPr>
          <p:nvPr>
            <p:ph type="sldNum" sz="quarter" idx="12"/>
          </p:nvPr>
        </p:nvSpPr>
        <p:spPr/>
        <p:txBody>
          <a:bodyPr/>
          <a:lstStyle/>
          <a:p>
            <a:fld id="{C611813A-9784-4A59-9EC3-4382EBE1751A}" type="slidenum">
              <a:rPr kumimoji="1" lang="ja-JP" altLang="en-US" smtClean="0"/>
              <a:t>24</a:t>
            </a:fld>
            <a:endParaRPr kumimoji="1" lang="ja-JP" altLang="en-US"/>
          </a:p>
        </p:txBody>
      </p:sp>
    </p:spTree>
    <p:extLst>
      <p:ext uri="{BB962C8B-B14F-4D97-AF65-F5344CB8AC3E}">
        <p14:creationId xmlns:p14="http://schemas.microsoft.com/office/powerpoint/2010/main" val="274114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テキスト ボックス 2"/>
          <p:cNvSpPr txBox="1"/>
          <p:nvPr/>
        </p:nvSpPr>
        <p:spPr>
          <a:xfrm>
            <a:off x="4376057" y="222069"/>
            <a:ext cx="3579223" cy="369332"/>
          </a:xfrm>
          <a:prstGeom prst="rect">
            <a:avLst/>
          </a:prstGeom>
          <a:solidFill>
            <a:schemeClr val="bg1"/>
          </a:solidFill>
        </p:spPr>
        <p:txBody>
          <a:bodyPr wrap="square" rtlCol="0">
            <a:spAutoFit/>
          </a:bodyPr>
          <a:lstStyle/>
          <a:p>
            <a:r>
              <a:rPr kumimoji="1" lang="ja-JP" altLang="en-US" dirty="0" smtClean="0"/>
              <a:t>コーチングのロールプレイング</a:t>
            </a:r>
            <a:endParaRPr kumimoji="1" lang="ja-JP" altLang="en-US" dirty="0"/>
          </a:p>
        </p:txBody>
      </p:sp>
      <p:sp>
        <p:nvSpPr>
          <p:cNvPr id="5" name="スライド番号プレースホルダー 4"/>
          <p:cNvSpPr>
            <a:spLocks noGrp="1"/>
          </p:cNvSpPr>
          <p:nvPr>
            <p:ph type="sldNum" sz="quarter" idx="12"/>
          </p:nvPr>
        </p:nvSpPr>
        <p:spPr/>
        <p:txBody>
          <a:bodyPr/>
          <a:lstStyle/>
          <a:p>
            <a:fld id="{C611813A-9784-4A59-9EC3-4382EBE1751A}" type="slidenum">
              <a:rPr kumimoji="1" lang="ja-JP" altLang="en-US" smtClean="0"/>
              <a:t>25</a:t>
            </a:fld>
            <a:endParaRPr kumimoji="1" lang="ja-JP" altLang="en-US"/>
          </a:p>
        </p:txBody>
      </p:sp>
    </p:spTree>
    <p:extLst>
      <p:ext uri="{BB962C8B-B14F-4D97-AF65-F5344CB8AC3E}">
        <p14:creationId xmlns:p14="http://schemas.microsoft.com/office/powerpoint/2010/main" val="4004056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48356" y="316089"/>
            <a:ext cx="8677595" cy="63217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a:p>
        </p:txBody>
      </p:sp>
      <p:sp>
        <p:nvSpPr>
          <p:cNvPr id="3" name="タイトル 1"/>
          <p:cNvSpPr txBox="1">
            <a:spLocks/>
          </p:cNvSpPr>
          <p:nvPr/>
        </p:nvSpPr>
        <p:spPr>
          <a:xfrm>
            <a:off x="521509" y="681295"/>
            <a:ext cx="4259497" cy="454160"/>
          </a:xfrm>
          <a:prstGeom prst="rect">
            <a:avLst/>
          </a:prstGeom>
        </p:spPr>
        <p:txBody>
          <a:bodyPr>
            <a:normAutofit fontScale="90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b="1" dirty="0" smtClean="0">
                <a:latin typeface="ＭＳ ゴシック" panose="020B0609070205080204" pitchFamily="49" charset="-128"/>
                <a:ea typeface="ＭＳ ゴシック" panose="020B0609070205080204" pitchFamily="49" charset="-128"/>
              </a:rPr>
              <a:t>⑦学校財務マネジメント　</a:t>
            </a:r>
            <a:endParaRPr lang="ja-JP" altLang="en-US" sz="3000" b="1" dirty="0">
              <a:latin typeface="ＭＳ ゴシック" panose="020B0609070205080204" pitchFamily="49" charset="-128"/>
              <a:ea typeface="ＭＳ ゴシック" panose="020B0609070205080204" pitchFamily="49" charset="-128"/>
            </a:endParaRPr>
          </a:p>
        </p:txBody>
      </p:sp>
      <p:sp>
        <p:nvSpPr>
          <p:cNvPr id="4" name="テキスト ボックス 3"/>
          <p:cNvSpPr txBox="1"/>
          <p:nvPr/>
        </p:nvSpPr>
        <p:spPr>
          <a:xfrm>
            <a:off x="4532811" y="766123"/>
            <a:ext cx="3984172" cy="369332"/>
          </a:xfrm>
          <a:prstGeom prst="rect">
            <a:avLst/>
          </a:prstGeom>
          <a:noFill/>
        </p:spPr>
        <p:txBody>
          <a:bodyPr wrap="square" rtlCol="0">
            <a:spAutoFit/>
          </a:bodyPr>
          <a:lstStyle/>
          <a:p>
            <a:r>
              <a:rPr kumimoji="1" lang="ja-JP" altLang="en-US" dirty="0" smtClean="0"/>
              <a:t>日本大学　末冨　芳（かおり）　氏</a:t>
            </a:r>
            <a:endParaRPr kumimoji="1" lang="ja-JP" altLang="en-US" dirty="0"/>
          </a:p>
        </p:txBody>
      </p:sp>
      <p:sp>
        <p:nvSpPr>
          <p:cNvPr id="5" name="テキスト ボックス 4"/>
          <p:cNvSpPr txBox="1"/>
          <p:nvPr/>
        </p:nvSpPr>
        <p:spPr>
          <a:xfrm>
            <a:off x="1114362" y="1732734"/>
            <a:ext cx="7285055" cy="369332"/>
          </a:xfrm>
          <a:prstGeom prst="rect">
            <a:avLst/>
          </a:prstGeom>
          <a:noFill/>
        </p:spPr>
        <p:txBody>
          <a:bodyPr wrap="square" rtlCol="0">
            <a:spAutoFit/>
          </a:bodyPr>
          <a:lstStyle/>
          <a:p>
            <a:r>
              <a:rPr kumimoji="1" lang="en-US" altLang="ja-JP" dirty="0" smtClean="0"/>
              <a:t>Q</a:t>
            </a:r>
            <a:r>
              <a:rPr kumimoji="1" lang="ja-JP" altLang="en-US" dirty="0" err="1"/>
              <a:t>．</a:t>
            </a:r>
            <a:r>
              <a:rPr kumimoji="1" lang="ja-JP" altLang="en-US" dirty="0" smtClean="0"/>
              <a:t>公費配当予算はいくらですか？（学校あたり、生徒</a:t>
            </a:r>
            <a:r>
              <a:rPr kumimoji="1" lang="en-US" altLang="ja-JP" dirty="0" smtClean="0"/>
              <a:t>1</a:t>
            </a:r>
            <a:r>
              <a:rPr kumimoji="1" lang="ja-JP" altLang="en-US" dirty="0" smtClean="0"/>
              <a:t>人あたり）　</a:t>
            </a:r>
            <a:endParaRPr kumimoji="1" lang="ja-JP" altLang="en-US" dirty="0"/>
          </a:p>
        </p:txBody>
      </p:sp>
      <p:sp>
        <p:nvSpPr>
          <p:cNvPr id="6" name="テキスト ボックス 5"/>
          <p:cNvSpPr txBox="1"/>
          <p:nvPr/>
        </p:nvSpPr>
        <p:spPr>
          <a:xfrm>
            <a:off x="744583" y="2181497"/>
            <a:ext cx="5643154" cy="369332"/>
          </a:xfrm>
          <a:prstGeom prst="rect">
            <a:avLst/>
          </a:prstGeom>
          <a:noFill/>
        </p:spPr>
        <p:txBody>
          <a:bodyPr wrap="square" rtlCol="0">
            <a:spAutoFit/>
          </a:bodyPr>
          <a:lstStyle/>
          <a:p>
            <a:endParaRPr kumimoji="1" lang="ja-JP" altLang="en-US" dirty="0"/>
          </a:p>
        </p:txBody>
      </p:sp>
      <p:sp>
        <p:nvSpPr>
          <p:cNvPr id="7" name="テキスト ボックス 6"/>
          <p:cNvSpPr txBox="1"/>
          <p:nvPr/>
        </p:nvSpPr>
        <p:spPr>
          <a:xfrm>
            <a:off x="1114362" y="2110187"/>
            <a:ext cx="7903028" cy="369332"/>
          </a:xfrm>
          <a:prstGeom prst="rect">
            <a:avLst/>
          </a:prstGeom>
          <a:noFill/>
        </p:spPr>
        <p:txBody>
          <a:bodyPr wrap="square" rtlCol="0">
            <a:spAutoFit/>
          </a:bodyPr>
          <a:lstStyle/>
          <a:p>
            <a:r>
              <a:rPr kumimoji="1" lang="en-US" altLang="ja-JP" dirty="0" smtClean="0"/>
              <a:t>Q</a:t>
            </a:r>
            <a:r>
              <a:rPr kumimoji="1" lang="ja-JP" altLang="en-US" dirty="0" err="1" smtClean="0"/>
              <a:t>．</a:t>
            </a:r>
            <a:r>
              <a:rPr kumimoji="1" lang="ja-JP" altLang="en-US" dirty="0" smtClean="0"/>
              <a:t>校長、副校長、教頭は学校配当予算の金額を答えられると思いますか？</a:t>
            </a:r>
            <a:endParaRPr kumimoji="1" lang="ja-JP" altLang="en-US" dirty="0"/>
          </a:p>
        </p:txBody>
      </p:sp>
      <p:sp>
        <p:nvSpPr>
          <p:cNvPr id="8" name="テキスト ボックス 7"/>
          <p:cNvSpPr txBox="1"/>
          <p:nvPr/>
        </p:nvSpPr>
        <p:spPr>
          <a:xfrm>
            <a:off x="744582" y="2663800"/>
            <a:ext cx="7889967" cy="1200329"/>
          </a:xfrm>
          <a:prstGeom prst="rect">
            <a:avLst/>
          </a:prstGeom>
          <a:solidFill>
            <a:schemeClr val="accent2">
              <a:lumMod val="40000"/>
              <a:lumOff val="60000"/>
            </a:schemeClr>
          </a:solidFill>
          <a:ln>
            <a:solidFill>
              <a:schemeClr val="accent1">
                <a:shade val="50000"/>
              </a:schemeClr>
            </a:solidFill>
            <a:prstDash val="sysDot"/>
          </a:ln>
        </p:spPr>
        <p:txBody>
          <a:bodyPr wrap="square" rtlCol="0">
            <a:spAutoFit/>
          </a:bodyPr>
          <a:lstStyle/>
          <a:p>
            <a:r>
              <a:rPr kumimoji="1" lang="ja-JP" altLang="en-US" b="1" dirty="0" smtClean="0"/>
              <a:t>☆学校事務職員の専門性</a:t>
            </a:r>
            <a:endParaRPr kumimoji="1" lang="en-US" altLang="ja-JP" b="1" dirty="0" smtClean="0"/>
          </a:p>
          <a:p>
            <a:r>
              <a:rPr kumimoji="1" lang="ja-JP" altLang="en-US" b="1" dirty="0"/>
              <a:t>　</a:t>
            </a:r>
            <a:r>
              <a:rPr kumimoji="1" lang="ja-JP" altLang="en-US" b="1" dirty="0" smtClean="0"/>
              <a:t>効果的な学校マネジメント（「子どもの学びの豊かさ」）のために、校長の持つ学校経営ビジョンを共有し、専門性の発揮して学校財務マネジメントを行う！管理職・学年・教科との協働。</a:t>
            </a:r>
            <a:endParaRPr kumimoji="1" lang="ja-JP" altLang="en-US" b="1" dirty="0"/>
          </a:p>
        </p:txBody>
      </p:sp>
      <p:sp>
        <p:nvSpPr>
          <p:cNvPr id="9" name="テキスト ボックス 8"/>
          <p:cNvSpPr txBox="1"/>
          <p:nvPr/>
        </p:nvSpPr>
        <p:spPr>
          <a:xfrm>
            <a:off x="1763487" y="4022992"/>
            <a:ext cx="5212080" cy="369332"/>
          </a:xfrm>
          <a:prstGeom prst="rect">
            <a:avLst/>
          </a:prstGeom>
          <a:solidFill>
            <a:srgbClr val="00B0F0"/>
          </a:solidFill>
          <a:ln>
            <a:solidFill>
              <a:schemeClr val="accent1">
                <a:shade val="50000"/>
              </a:schemeClr>
            </a:solidFill>
          </a:ln>
        </p:spPr>
        <p:txBody>
          <a:bodyPr wrap="square" rtlCol="0">
            <a:spAutoFit/>
          </a:bodyPr>
          <a:lstStyle/>
          <a:p>
            <a:r>
              <a:rPr kumimoji="1" lang="en-US" altLang="ja-JP" dirty="0" smtClean="0"/>
              <a:t>Plan</a:t>
            </a:r>
            <a:r>
              <a:rPr kumimoji="1" lang="ja-JP" altLang="en-US" dirty="0" smtClean="0"/>
              <a:t>　→　</a:t>
            </a:r>
            <a:r>
              <a:rPr kumimoji="1" lang="en-US" altLang="ja-JP" dirty="0" smtClean="0"/>
              <a:t>Do</a:t>
            </a:r>
            <a:r>
              <a:rPr kumimoji="1" lang="ja-JP" altLang="en-US" dirty="0" smtClean="0"/>
              <a:t>　→　</a:t>
            </a:r>
            <a:r>
              <a:rPr kumimoji="1" lang="en-US" altLang="ja-JP" dirty="0" smtClean="0"/>
              <a:t>Check</a:t>
            </a:r>
            <a:r>
              <a:rPr kumimoji="1" lang="ja-JP" altLang="en-US" dirty="0" smtClean="0"/>
              <a:t>　→　</a:t>
            </a:r>
            <a:r>
              <a:rPr kumimoji="1" lang="en-US" altLang="ja-JP" dirty="0" smtClean="0"/>
              <a:t>Action</a:t>
            </a:r>
            <a:r>
              <a:rPr kumimoji="1" lang="ja-JP" altLang="en-US" dirty="0" smtClean="0"/>
              <a:t>　サイクル　</a:t>
            </a:r>
            <a:endParaRPr kumimoji="1" lang="ja-JP" altLang="en-US" dirty="0"/>
          </a:p>
        </p:txBody>
      </p:sp>
      <p:sp>
        <p:nvSpPr>
          <p:cNvPr id="10" name="テキスト ボックス 9"/>
          <p:cNvSpPr txBox="1"/>
          <p:nvPr/>
        </p:nvSpPr>
        <p:spPr>
          <a:xfrm>
            <a:off x="744582" y="1258552"/>
            <a:ext cx="7654835" cy="369332"/>
          </a:xfrm>
          <a:prstGeom prst="rect">
            <a:avLst/>
          </a:prstGeom>
          <a:noFill/>
        </p:spPr>
        <p:txBody>
          <a:bodyPr wrap="square" rtlCol="0">
            <a:spAutoFit/>
          </a:bodyPr>
          <a:lstStyle/>
          <a:p>
            <a:r>
              <a:rPr kumimoji="1" lang="ja-JP" altLang="en-US" b="1" dirty="0" smtClean="0"/>
              <a:t>１．公費予算からカリキュラムと財務のマネジメント連動を考える</a:t>
            </a:r>
            <a:endParaRPr kumimoji="1" lang="ja-JP" altLang="en-US" b="1" dirty="0"/>
          </a:p>
        </p:txBody>
      </p:sp>
      <p:sp>
        <p:nvSpPr>
          <p:cNvPr id="11" name="テキスト ボックス 10"/>
          <p:cNvSpPr txBox="1"/>
          <p:nvPr/>
        </p:nvSpPr>
        <p:spPr>
          <a:xfrm>
            <a:off x="759735" y="4602023"/>
            <a:ext cx="7654835" cy="369332"/>
          </a:xfrm>
          <a:prstGeom prst="rect">
            <a:avLst/>
          </a:prstGeom>
          <a:noFill/>
        </p:spPr>
        <p:txBody>
          <a:bodyPr wrap="square" rtlCol="0">
            <a:spAutoFit/>
          </a:bodyPr>
          <a:lstStyle/>
          <a:p>
            <a:r>
              <a:rPr kumimoji="1" lang="ja-JP" altLang="en-US" b="1" dirty="0" smtClean="0"/>
              <a:t>２．子どもの貧困問題と高校修学支援制度</a:t>
            </a:r>
            <a:endParaRPr kumimoji="1" lang="ja-JP" altLang="en-US" b="1" dirty="0"/>
          </a:p>
        </p:txBody>
      </p:sp>
      <p:sp>
        <p:nvSpPr>
          <p:cNvPr id="12" name="テキスト ボックス 11"/>
          <p:cNvSpPr txBox="1"/>
          <p:nvPr/>
        </p:nvSpPr>
        <p:spPr>
          <a:xfrm>
            <a:off x="953589" y="5082256"/>
            <a:ext cx="7563394" cy="1200329"/>
          </a:xfrm>
          <a:prstGeom prst="rect">
            <a:avLst/>
          </a:prstGeom>
          <a:noFill/>
        </p:spPr>
        <p:txBody>
          <a:bodyPr wrap="square" rtlCol="0">
            <a:spAutoFit/>
          </a:bodyPr>
          <a:lstStyle/>
          <a:p>
            <a:r>
              <a:rPr kumimoji="1" lang="ja-JP" altLang="en-US" dirty="0" smtClean="0"/>
              <a:t>≪高校修学支援制度の到達点と課題≫</a:t>
            </a:r>
            <a:endParaRPr kumimoji="1" lang="en-US" altLang="ja-JP" dirty="0" smtClean="0"/>
          </a:p>
          <a:p>
            <a:r>
              <a:rPr kumimoji="1" lang="ja-JP" altLang="en-US" dirty="0"/>
              <a:t>　</a:t>
            </a:r>
            <a:r>
              <a:rPr kumimoji="1" lang="ja-JP" altLang="en-US" dirty="0" smtClean="0"/>
              <a:t>・就学支援金と奨学給付金の効果</a:t>
            </a:r>
            <a:endParaRPr kumimoji="1" lang="en-US" altLang="ja-JP" dirty="0" smtClean="0"/>
          </a:p>
          <a:p>
            <a:r>
              <a:rPr kumimoji="1" lang="ja-JP" altLang="en-US" dirty="0"/>
              <a:t>　</a:t>
            </a:r>
            <a:r>
              <a:rPr kumimoji="1" lang="ja-JP" altLang="en-US" dirty="0" smtClean="0"/>
              <a:t>・情報ギャップへの対応</a:t>
            </a:r>
            <a:endParaRPr kumimoji="1" lang="en-US" altLang="ja-JP" dirty="0" smtClean="0"/>
          </a:p>
          <a:p>
            <a:r>
              <a:rPr kumimoji="1" lang="ja-JP" altLang="en-US" dirty="0"/>
              <a:t>　</a:t>
            </a:r>
            <a:r>
              <a:rPr kumimoji="1" lang="ja-JP" altLang="en-US" dirty="0" smtClean="0"/>
              <a:t>・高校事務負担の軽減　　</a:t>
            </a:r>
            <a:r>
              <a:rPr kumimoji="1" lang="ja-JP" altLang="en-US" sz="1050" dirty="0" smtClean="0"/>
              <a:t>（「高校生等への修学支援の効果及び影響等に関する調査研究報告書」）</a:t>
            </a:r>
            <a:endParaRPr kumimoji="1" lang="ja-JP" altLang="en-US" sz="1050" dirty="0"/>
          </a:p>
        </p:txBody>
      </p:sp>
      <p:sp>
        <p:nvSpPr>
          <p:cNvPr id="14" name="スライド番号プレースホルダー 13"/>
          <p:cNvSpPr>
            <a:spLocks noGrp="1"/>
          </p:cNvSpPr>
          <p:nvPr>
            <p:ph type="sldNum" sz="quarter" idx="12"/>
          </p:nvPr>
        </p:nvSpPr>
        <p:spPr/>
        <p:txBody>
          <a:bodyPr/>
          <a:lstStyle/>
          <a:p>
            <a:fld id="{C611813A-9784-4A59-9EC3-4382EBE1751A}" type="slidenum">
              <a:rPr kumimoji="1" lang="ja-JP" altLang="en-US" smtClean="0"/>
              <a:t>26</a:t>
            </a:fld>
            <a:endParaRPr kumimoji="1" lang="ja-JP" altLang="en-US"/>
          </a:p>
        </p:txBody>
      </p:sp>
    </p:spTree>
    <p:extLst>
      <p:ext uri="{BB962C8B-B14F-4D97-AF65-F5344CB8AC3E}">
        <p14:creationId xmlns:p14="http://schemas.microsoft.com/office/powerpoint/2010/main" val="1003325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テキスト ボックス 2"/>
          <p:cNvSpPr txBox="1"/>
          <p:nvPr/>
        </p:nvSpPr>
        <p:spPr>
          <a:xfrm>
            <a:off x="391886" y="3944983"/>
            <a:ext cx="2390503" cy="646331"/>
          </a:xfrm>
          <a:prstGeom prst="rect">
            <a:avLst/>
          </a:prstGeom>
          <a:solidFill>
            <a:schemeClr val="bg1"/>
          </a:solidFill>
        </p:spPr>
        <p:txBody>
          <a:bodyPr wrap="square" rtlCol="0">
            <a:spAutoFit/>
          </a:bodyPr>
          <a:lstStyle/>
          <a:p>
            <a:r>
              <a:rPr kumimoji="1" lang="ja-JP" altLang="en-US" dirty="0" smtClean="0"/>
              <a:t>日本大学</a:t>
            </a:r>
            <a:endParaRPr kumimoji="1" lang="en-US" altLang="ja-JP" dirty="0" smtClean="0"/>
          </a:p>
          <a:p>
            <a:r>
              <a:rPr kumimoji="1" lang="ja-JP" altLang="en-US" dirty="0" smtClean="0"/>
              <a:t>教授　末富　芳　氏</a:t>
            </a:r>
            <a:endParaRPr kumimoji="1" lang="ja-JP" altLang="en-US" dirty="0"/>
          </a:p>
        </p:txBody>
      </p:sp>
      <p:sp>
        <p:nvSpPr>
          <p:cNvPr id="5" name="スライド番号プレースホルダー 4"/>
          <p:cNvSpPr>
            <a:spLocks noGrp="1"/>
          </p:cNvSpPr>
          <p:nvPr>
            <p:ph type="sldNum" sz="quarter" idx="12"/>
          </p:nvPr>
        </p:nvSpPr>
        <p:spPr/>
        <p:txBody>
          <a:bodyPr/>
          <a:lstStyle/>
          <a:p>
            <a:fld id="{C611813A-9784-4A59-9EC3-4382EBE1751A}" type="slidenum">
              <a:rPr kumimoji="1" lang="ja-JP" altLang="en-US" smtClean="0"/>
              <a:t>27</a:t>
            </a:fld>
            <a:endParaRPr kumimoji="1" lang="ja-JP" altLang="en-US"/>
          </a:p>
        </p:txBody>
      </p:sp>
    </p:spTree>
    <p:extLst>
      <p:ext uri="{BB962C8B-B14F-4D97-AF65-F5344CB8AC3E}">
        <p14:creationId xmlns:p14="http://schemas.microsoft.com/office/powerpoint/2010/main" val="3854384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777" y="-1071155"/>
            <a:ext cx="11355978" cy="8516983"/>
          </a:xfrm>
          <a:prstGeom prst="rect">
            <a:avLst/>
          </a:prstGeom>
        </p:spPr>
      </p:pic>
      <p:sp>
        <p:nvSpPr>
          <p:cNvPr id="3" name="テキスト ボックス 2"/>
          <p:cNvSpPr txBox="1"/>
          <p:nvPr/>
        </p:nvSpPr>
        <p:spPr>
          <a:xfrm>
            <a:off x="3735977" y="-130629"/>
            <a:ext cx="5159829" cy="369332"/>
          </a:xfrm>
          <a:prstGeom prst="rect">
            <a:avLst/>
          </a:prstGeom>
          <a:solidFill>
            <a:schemeClr val="bg1"/>
          </a:solidFill>
        </p:spPr>
        <p:txBody>
          <a:bodyPr wrap="square" rtlCol="0">
            <a:spAutoFit/>
          </a:bodyPr>
          <a:lstStyle/>
          <a:p>
            <a:r>
              <a:rPr kumimoji="1" lang="ja-JP" altLang="en-US" dirty="0" smtClean="0"/>
              <a:t>参加した研修生の各学校の予算をピックアップ</a:t>
            </a:r>
            <a:endParaRPr kumimoji="1" lang="ja-JP" altLang="en-US" dirty="0"/>
          </a:p>
        </p:txBody>
      </p:sp>
      <p:sp>
        <p:nvSpPr>
          <p:cNvPr id="4" name="テキスト ボックス 3"/>
          <p:cNvSpPr txBox="1"/>
          <p:nvPr/>
        </p:nvSpPr>
        <p:spPr>
          <a:xfrm>
            <a:off x="404949" y="5721531"/>
            <a:ext cx="4715691" cy="646331"/>
          </a:xfrm>
          <a:prstGeom prst="rect">
            <a:avLst/>
          </a:prstGeom>
          <a:solidFill>
            <a:schemeClr val="bg1"/>
          </a:solidFill>
        </p:spPr>
        <p:txBody>
          <a:bodyPr wrap="square" rtlCol="0">
            <a:spAutoFit/>
          </a:bodyPr>
          <a:lstStyle/>
          <a:p>
            <a:r>
              <a:rPr kumimoji="1" lang="ja-JP" altLang="en-US" dirty="0"/>
              <a:t>県</a:t>
            </a:r>
            <a:r>
              <a:rPr kumimoji="1" lang="ja-JP" altLang="en-US" dirty="0" smtClean="0"/>
              <a:t>によっては、予算の費目間流用が可能だそうだ！</a:t>
            </a:r>
            <a:endParaRPr kumimoji="1" lang="ja-JP" altLang="en-US" dirty="0"/>
          </a:p>
        </p:txBody>
      </p:sp>
      <p:sp>
        <p:nvSpPr>
          <p:cNvPr id="6" name="スライド番号プレースホルダー 5"/>
          <p:cNvSpPr>
            <a:spLocks noGrp="1"/>
          </p:cNvSpPr>
          <p:nvPr>
            <p:ph type="sldNum" sz="quarter" idx="12"/>
          </p:nvPr>
        </p:nvSpPr>
        <p:spPr/>
        <p:txBody>
          <a:bodyPr/>
          <a:lstStyle/>
          <a:p>
            <a:fld id="{C611813A-9784-4A59-9EC3-4382EBE1751A}" type="slidenum">
              <a:rPr kumimoji="1" lang="ja-JP" altLang="en-US" smtClean="0"/>
              <a:t>28</a:t>
            </a:fld>
            <a:endParaRPr kumimoji="1" lang="ja-JP" altLang="en-US"/>
          </a:p>
        </p:txBody>
      </p:sp>
    </p:spTree>
    <p:extLst>
      <p:ext uri="{BB962C8B-B14F-4D97-AF65-F5344CB8AC3E}">
        <p14:creationId xmlns:p14="http://schemas.microsoft.com/office/powerpoint/2010/main" val="902660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5339" y="159797"/>
            <a:ext cx="9174677" cy="6538406"/>
          </a:xfrm>
          <a:prstGeom prst="rect">
            <a:avLst/>
          </a:prstGeom>
        </p:spPr>
      </p:pic>
      <p:sp>
        <p:nvSpPr>
          <p:cNvPr id="3" name="テキスト ボックス 2"/>
          <p:cNvSpPr txBox="1"/>
          <p:nvPr/>
        </p:nvSpPr>
        <p:spPr>
          <a:xfrm>
            <a:off x="561703" y="4963886"/>
            <a:ext cx="3069771" cy="1477328"/>
          </a:xfrm>
          <a:prstGeom prst="rect">
            <a:avLst/>
          </a:prstGeom>
          <a:solidFill>
            <a:schemeClr val="accent4">
              <a:lumMod val="20000"/>
              <a:lumOff val="80000"/>
            </a:schemeClr>
          </a:solidFill>
          <a:ln>
            <a:solidFill>
              <a:schemeClr val="tx1"/>
            </a:solidFill>
          </a:ln>
        </p:spPr>
        <p:txBody>
          <a:bodyPr wrap="square" rtlCol="0">
            <a:spAutoFit/>
          </a:bodyPr>
          <a:lstStyle/>
          <a:p>
            <a:r>
              <a:rPr kumimoji="1" lang="ja-JP" altLang="en-US" i="1" dirty="0" smtClean="0"/>
              <a:t>☆「子どもの学び」の豊かさに、学校財務が最大限に寄与するためには、常に学校マネジメントを意識すること。</a:t>
            </a:r>
            <a:endParaRPr kumimoji="1" lang="ja-JP" altLang="en-US" i="1" dirty="0"/>
          </a:p>
        </p:txBody>
      </p:sp>
      <p:sp>
        <p:nvSpPr>
          <p:cNvPr id="5" name="スライド番号プレースホルダー 4"/>
          <p:cNvSpPr>
            <a:spLocks noGrp="1"/>
          </p:cNvSpPr>
          <p:nvPr>
            <p:ph type="sldNum" sz="quarter" idx="12"/>
          </p:nvPr>
        </p:nvSpPr>
        <p:spPr/>
        <p:txBody>
          <a:bodyPr/>
          <a:lstStyle/>
          <a:p>
            <a:fld id="{C611813A-9784-4A59-9EC3-4382EBE1751A}" type="slidenum">
              <a:rPr kumimoji="1" lang="ja-JP" altLang="en-US" smtClean="0"/>
              <a:t>29</a:t>
            </a:fld>
            <a:endParaRPr kumimoji="1" lang="ja-JP" altLang="en-US"/>
          </a:p>
        </p:txBody>
      </p:sp>
    </p:spTree>
    <p:extLst>
      <p:ext uri="{BB962C8B-B14F-4D97-AF65-F5344CB8AC3E}">
        <p14:creationId xmlns:p14="http://schemas.microsoft.com/office/powerpoint/2010/main" val="1441561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48356" y="316089"/>
            <a:ext cx="8677595" cy="63217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a:p>
        </p:txBody>
      </p:sp>
      <p:sp>
        <p:nvSpPr>
          <p:cNvPr id="3" name="タイトル 1"/>
          <p:cNvSpPr txBox="1">
            <a:spLocks/>
          </p:cNvSpPr>
          <p:nvPr/>
        </p:nvSpPr>
        <p:spPr>
          <a:xfrm>
            <a:off x="521510" y="681295"/>
            <a:ext cx="3436536" cy="454160"/>
          </a:xfrm>
          <a:prstGeom prst="rect">
            <a:avLst/>
          </a:prstGeom>
        </p:spPr>
        <p:txBody>
          <a:bodyPr>
            <a:normAutofit fontScale="90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b="1" dirty="0" smtClean="0">
                <a:latin typeface="ＭＳ ゴシック" panose="020B0609070205080204" pitchFamily="49" charset="-128"/>
                <a:ea typeface="ＭＳ ゴシック" panose="020B0609070205080204" pitchFamily="49" charset="-128"/>
              </a:rPr>
              <a:t>①教育施策の諸動向　</a:t>
            </a:r>
            <a:endParaRPr lang="ja-JP" altLang="en-US" sz="3000" b="1" dirty="0">
              <a:latin typeface="ＭＳ ゴシック" panose="020B0609070205080204" pitchFamily="49" charset="-128"/>
              <a:ea typeface="ＭＳ ゴシック" panose="020B0609070205080204" pitchFamily="49" charset="-128"/>
            </a:endParaRPr>
          </a:p>
        </p:txBody>
      </p:sp>
      <p:sp>
        <p:nvSpPr>
          <p:cNvPr id="6" name="テキスト ボックス 5"/>
          <p:cNvSpPr txBox="1"/>
          <p:nvPr/>
        </p:nvSpPr>
        <p:spPr>
          <a:xfrm>
            <a:off x="901337" y="1135455"/>
            <a:ext cx="2743200" cy="369332"/>
          </a:xfrm>
          <a:prstGeom prst="rect">
            <a:avLst/>
          </a:prstGeom>
          <a:noFill/>
        </p:spPr>
        <p:txBody>
          <a:bodyPr wrap="square" rtlCol="0">
            <a:spAutoFit/>
          </a:bodyPr>
          <a:lstStyle/>
          <a:p>
            <a:r>
              <a:rPr kumimoji="1" lang="en-US" altLang="ja-JP" dirty="0" smtClean="0"/>
              <a:t>【</a:t>
            </a:r>
            <a:r>
              <a:rPr kumimoji="1" lang="ja-JP" altLang="en-US" dirty="0" smtClean="0"/>
              <a:t>我が国の現状・課題</a:t>
            </a:r>
            <a:r>
              <a:rPr kumimoji="1" lang="en-US" altLang="ja-JP" dirty="0" smtClean="0"/>
              <a:t>】</a:t>
            </a:r>
            <a:endParaRPr kumimoji="1" lang="ja-JP" altLang="en-US" dirty="0"/>
          </a:p>
        </p:txBody>
      </p:sp>
      <p:sp>
        <p:nvSpPr>
          <p:cNvPr id="7" name="テキスト ボックス 6"/>
          <p:cNvSpPr txBox="1"/>
          <p:nvPr/>
        </p:nvSpPr>
        <p:spPr>
          <a:xfrm>
            <a:off x="1075505" y="1490258"/>
            <a:ext cx="7493729" cy="1754326"/>
          </a:xfrm>
          <a:prstGeom prst="rect">
            <a:avLst/>
          </a:prstGeom>
          <a:noFill/>
        </p:spPr>
        <p:txBody>
          <a:bodyPr wrap="square" rtlCol="0">
            <a:spAutoFit/>
          </a:bodyPr>
          <a:lstStyle/>
          <a:p>
            <a:r>
              <a:rPr kumimoji="1" lang="ja-JP" altLang="en-US" dirty="0" smtClean="0"/>
              <a:t>・</a:t>
            </a:r>
            <a:r>
              <a:rPr kumimoji="1" lang="en-US" altLang="ja-JP" dirty="0" smtClean="0"/>
              <a:t>2030</a:t>
            </a:r>
            <a:r>
              <a:rPr kumimoji="1" lang="ja-JP" altLang="en-US" dirty="0" smtClean="0"/>
              <a:t>年には、</a:t>
            </a:r>
            <a:r>
              <a:rPr kumimoji="1" lang="en-US" altLang="ja-JP" dirty="0" smtClean="0"/>
              <a:t>65</a:t>
            </a:r>
            <a:r>
              <a:rPr kumimoji="1" lang="ja-JP" altLang="en-US" dirty="0" smtClean="0"/>
              <a:t>歳以上が我が国の総人口の</a:t>
            </a:r>
            <a:r>
              <a:rPr kumimoji="1" lang="en-US" altLang="ja-JP" dirty="0" smtClean="0"/>
              <a:t>3</a:t>
            </a:r>
            <a:r>
              <a:rPr kumimoji="1" lang="ja-JP" altLang="en-US" dirty="0" smtClean="0"/>
              <a:t>割を超える。</a:t>
            </a:r>
            <a:endParaRPr kumimoji="1" lang="en-US" altLang="ja-JP" dirty="0" smtClean="0"/>
          </a:p>
          <a:p>
            <a:r>
              <a:rPr kumimoji="1" lang="ja-JP" altLang="en-US" dirty="0" smtClean="0"/>
              <a:t>・</a:t>
            </a:r>
            <a:r>
              <a:rPr kumimoji="1" lang="en-US" altLang="ja-JP" dirty="0" smtClean="0"/>
              <a:t>2007</a:t>
            </a:r>
            <a:r>
              <a:rPr kumimoji="1" lang="ja-JP" altLang="en-US" dirty="0" smtClean="0"/>
              <a:t>年に生まれた子供は、</a:t>
            </a:r>
            <a:r>
              <a:rPr kumimoji="1" lang="en-US" altLang="ja-JP" dirty="0" smtClean="0"/>
              <a:t>107</a:t>
            </a:r>
            <a:r>
              <a:rPr kumimoji="1" lang="ja-JP" altLang="en-US" dirty="0" smtClean="0"/>
              <a:t>歳まで生きる可能性が</a:t>
            </a:r>
            <a:r>
              <a:rPr kumimoji="1" lang="en-US" altLang="ja-JP" dirty="0" smtClean="0"/>
              <a:t>50%</a:t>
            </a:r>
            <a:r>
              <a:rPr kumimoji="1" lang="ja-JP" altLang="en-US" dirty="0" smtClean="0"/>
              <a:t>あると言われている。（これまでの人生モデルが描けない。）</a:t>
            </a:r>
            <a:endParaRPr kumimoji="1" lang="en-US" altLang="ja-JP" dirty="0" smtClean="0"/>
          </a:p>
          <a:p>
            <a:r>
              <a:rPr kumimoji="1" lang="ja-JP" altLang="en-US" dirty="0" smtClean="0"/>
              <a:t>・</a:t>
            </a:r>
            <a:r>
              <a:rPr kumimoji="1" lang="en-US" altLang="ja-JP" dirty="0" smtClean="0"/>
              <a:t>2030</a:t>
            </a:r>
            <a:r>
              <a:rPr kumimoji="1" lang="ja-JP" altLang="en-US" dirty="0" smtClean="0"/>
              <a:t>年</a:t>
            </a:r>
            <a:r>
              <a:rPr kumimoji="1" lang="ja-JP" altLang="en-US" dirty="0"/>
              <a:t>頃</a:t>
            </a:r>
            <a:r>
              <a:rPr kumimoji="1" lang="ja-JP" altLang="en-US" dirty="0" smtClean="0"/>
              <a:t>には、</a:t>
            </a:r>
            <a:r>
              <a:rPr kumimoji="1" lang="en-US" altLang="ja-JP" dirty="0" smtClean="0"/>
              <a:t>AI</a:t>
            </a:r>
            <a:r>
              <a:rPr kumimoji="1" lang="ja-JP" altLang="en-US" dirty="0" smtClean="0"/>
              <a:t>をはじめとする技術革新が一層進展し、狩猟→農耕→工業→情報社会に次ぐ新たな社会（</a:t>
            </a:r>
            <a:r>
              <a:rPr kumimoji="1" lang="en-US" altLang="ja-JP" dirty="0" smtClean="0"/>
              <a:t>Society5.0</a:t>
            </a:r>
            <a:r>
              <a:rPr kumimoji="1" lang="ja-JP" altLang="en-US" dirty="0" smtClean="0"/>
              <a:t>）の到来が予想されている。</a:t>
            </a:r>
            <a:endParaRPr kumimoji="1" lang="ja-JP" altLang="en-US" dirty="0"/>
          </a:p>
        </p:txBody>
      </p:sp>
      <p:sp>
        <p:nvSpPr>
          <p:cNvPr id="8" name="下矢印 7"/>
          <p:cNvSpPr/>
          <p:nvPr/>
        </p:nvSpPr>
        <p:spPr>
          <a:xfrm>
            <a:off x="3779060" y="2923695"/>
            <a:ext cx="1371600" cy="4418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378673" y="3429250"/>
            <a:ext cx="6887391" cy="646331"/>
          </a:xfrm>
          <a:prstGeom prst="rect">
            <a:avLst/>
          </a:prstGeom>
          <a:solidFill>
            <a:schemeClr val="accent2">
              <a:lumMod val="40000"/>
              <a:lumOff val="60000"/>
            </a:schemeClr>
          </a:solidFill>
        </p:spPr>
        <p:txBody>
          <a:bodyPr wrap="square" rtlCol="0">
            <a:spAutoFit/>
          </a:bodyPr>
          <a:lstStyle/>
          <a:p>
            <a:r>
              <a:rPr kumimoji="1" lang="en-US" altLang="ja-JP" b="1" dirty="0" smtClean="0">
                <a:latin typeface="AR P丸ゴシック体E" panose="020F0900000000000000" pitchFamily="50" charset="-128"/>
                <a:ea typeface="AR P丸ゴシック体E" panose="020F0900000000000000" pitchFamily="50" charset="-128"/>
              </a:rPr>
              <a:t>AI</a:t>
            </a:r>
            <a:r>
              <a:rPr kumimoji="1" lang="ja-JP" altLang="en-US" b="1" dirty="0" smtClean="0">
                <a:latin typeface="AR P丸ゴシック体E" panose="020F0900000000000000" pitchFamily="50" charset="-128"/>
                <a:ea typeface="AR P丸ゴシック体E" panose="020F0900000000000000" pitchFamily="50" charset="-128"/>
              </a:rPr>
              <a:t>社会における超長寿時代において、人々がどのように活力をもって</a:t>
            </a:r>
            <a:endParaRPr kumimoji="1" lang="en-US" altLang="ja-JP" b="1" dirty="0" smtClean="0">
              <a:latin typeface="AR P丸ゴシック体E" panose="020F0900000000000000" pitchFamily="50" charset="-128"/>
              <a:ea typeface="AR P丸ゴシック体E" panose="020F0900000000000000" pitchFamily="50" charset="-128"/>
            </a:endParaRPr>
          </a:p>
          <a:p>
            <a:r>
              <a:rPr kumimoji="1" lang="ja-JP" altLang="en-US" b="1" dirty="0" smtClean="0">
                <a:latin typeface="AR P丸ゴシック体E" panose="020F0900000000000000" pitchFamily="50" charset="-128"/>
                <a:ea typeface="AR P丸ゴシック体E" panose="020F0900000000000000" pitchFamily="50" charset="-128"/>
              </a:rPr>
              <a:t>時代を生き抜いていくか！その資質・能力を育てる教育施策が必要</a:t>
            </a:r>
            <a:endParaRPr kumimoji="1" lang="ja-JP" altLang="en-US" b="1" dirty="0">
              <a:latin typeface="AR P丸ゴシック体E" panose="020F0900000000000000" pitchFamily="50" charset="-128"/>
              <a:ea typeface="AR P丸ゴシック体E" panose="020F0900000000000000" pitchFamily="50" charset="-128"/>
            </a:endParaRPr>
          </a:p>
        </p:txBody>
      </p:sp>
      <p:sp>
        <p:nvSpPr>
          <p:cNvPr id="10" name="テキスト ボックス 9"/>
          <p:cNvSpPr txBox="1"/>
          <p:nvPr/>
        </p:nvSpPr>
        <p:spPr>
          <a:xfrm>
            <a:off x="901337" y="4207288"/>
            <a:ext cx="2143901" cy="369332"/>
          </a:xfrm>
          <a:prstGeom prst="rect">
            <a:avLst/>
          </a:prstGeom>
          <a:noFill/>
        </p:spPr>
        <p:txBody>
          <a:bodyPr wrap="square" rtlCol="0">
            <a:spAutoFit/>
          </a:bodyPr>
          <a:lstStyle/>
          <a:p>
            <a:r>
              <a:rPr kumimoji="1" lang="en-US" altLang="ja-JP" dirty="0" smtClean="0"/>
              <a:t>【</a:t>
            </a:r>
            <a:r>
              <a:rPr kumimoji="1" lang="ja-JP" altLang="en-US" dirty="0" smtClean="0"/>
              <a:t>キーワードは</a:t>
            </a:r>
            <a:r>
              <a:rPr kumimoji="1" lang="en-US" altLang="ja-JP" dirty="0" smtClean="0"/>
              <a:t>】</a:t>
            </a:r>
            <a:endParaRPr kumimoji="1" lang="ja-JP" altLang="en-US" dirty="0"/>
          </a:p>
        </p:txBody>
      </p:sp>
      <p:sp>
        <p:nvSpPr>
          <p:cNvPr id="12" name="テキスト ボックス 11"/>
          <p:cNvSpPr txBox="1"/>
          <p:nvPr/>
        </p:nvSpPr>
        <p:spPr>
          <a:xfrm>
            <a:off x="1075505" y="4576620"/>
            <a:ext cx="6692625" cy="1754326"/>
          </a:xfrm>
          <a:prstGeom prst="rect">
            <a:avLst/>
          </a:prstGeom>
          <a:noFill/>
        </p:spPr>
        <p:txBody>
          <a:bodyPr wrap="square" rtlCol="0">
            <a:spAutoFit/>
          </a:bodyPr>
          <a:lstStyle/>
          <a:p>
            <a:r>
              <a:rPr kumimoji="1" lang="ja-JP" altLang="en-US" dirty="0" smtClean="0"/>
              <a:t>・「主体的な学び」、「対話的な学び」、「深い学び」</a:t>
            </a:r>
            <a:endParaRPr kumimoji="1" lang="en-US" altLang="ja-JP" dirty="0" smtClean="0"/>
          </a:p>
          <a:p>
            <a:r>
              <a:rPr kumimoji="1" lang="ja-JP" altLang="en-US" dirty="0" smtClean="0"/>
              <a:t>・</a:t>
            </a:r>
            <a:r>
              <a:rPr kumimoji="1" lang="ja-JP" altLang="en-US" b="1" dirty="0" smtClean="0"/>
              <a:t>社会に開かれた教育課程</a:t>
            </a:r>
            <a:r>
              <a:rPr kumimoji="1" lang="ja-JP" altLang="en-US" dirty="0" smtClean="0"/>
              <a:t>（社会との連携・協働）</a:t>
            </a:r>
            <a:endParaRPr kumimoji="1" lang="en-US" altLang="ja-JP" dirty="0" smtClean="0"/>
          </a:p>
          <a:p>
            <a:r>
              <a:rPr kumimoji="1" lang="ja-JP" altLang="en-US" dirty="0" smtClean="0"/>
              <a:t>・教育費負担の軽減（</a:t>
            </a:r>
            <a:r>
              <a:rPr kumimoji="1" lang="ja-JP" altLang="en-US" u="sng" dirty="0" smtClean="0"/>
              <a:t>日本は、家計の教育費負担が大きい</a:t>
            </a:r>
            <a:r>
              <a:rPr kumimoji="1" lang="ja-JP" altLang="en-US" dirty="0" smtClean="0"/>
              <a:t>）</a:t>
            </a:r>
            <a:endParaRPr kumimoji="1" lang="en-US" altLang="ja-JP" dirty="0" smtClean="0"/>
          </a:p>
          <a:p>
            <a:r>
              <a:rPr kumimoji="1" lang="ja-JP" altLang="en-US" dirty="0" smtClean="0"/>
              <a:t>・持続可能な社会教育システムの構築</a:t>
            </a:r>
            <a:endParaRPr kumimoji="1" lang="en-US" altLang="ja-JP" dirty="0" smtClean="0"/>
          </a:p>
          <a:p>
            <a:r>
              <a:rPr kumimoji="1" lang="ja-JP" altLang="en-US" dirty="0" smtClean="0"/>
              <a:t>・教員の働き方改革→「</a:t>
            </a:r>
            <a:r>
              <a:rPr kumimoji="1" lang="ja-JP" altLang="en-US" b="1" dirty="0" smtClean="0"/>
              <a:t>チームとしての学校</a:t>
            </a:r>
            <a:r>
              <a:rPr kumimoji="1" lang="ja-JP" altLang="en-US" dirty="0" smtClean="0"/>
              <a:t>」</a:t>
            </a:r>
            <a:endParaRPr kumimoji="1" lang="en-US" altLang="ja-JP" dirty="0" smtClean="0"/>
          </a:p>
          <a:p>
            <a:r>
              <a:rPr kumimoji="1" lang="ja-JP" altLang="en-US" dirty="0" smtClean="0"/>
              <a:t>・外国語教育、プログラミング教育、理数教育の充実</a:t>
            </a:r>
            <a:endParaRPr kumimoji="1" lang="ja-JP" altLang="en-US" dirty="0"/>
          </a:p>
        </p:txBody>
      </p:sp>
      <p:sp>
        <p:nvSpPr>
          <p:cNvPr id="13" name="テキスト ボックス 12"/>
          <p:cNvSpPr txBox="1"/>
          <p:nvPr/>
        </p:nvSpPr>
        <p:spPr>
          <a:xfrm>
            <a:off x="4158008" y="766123"/>
            <a:ext cx="4554918" cy="369332"/>
          </a:xfrm>
          <a:prstGeom prst="rect">
            <a:avLst/>
          </a:prstGeom>
          <a:noFill/>
        </p:spPr>
        <p:txBody>
          <a:bodyPr wrap="square" rtlCol="0">
            <a:spAutoFit/>
          </a:bodyPr>
          <a:lstStyle/>
          <a:p>
            <a:r>
              <a:rPr kumimoji="1" lang="ja-JP" altLang="en-US" dirty="0" smtClean="0"/>
              <a:t>文部科学省大臣官房審議官　下間康行　氏</a:t>
            </a:r>
            <a:endParaRPr kumimoji="1" lang="ja-JP" altLang="en-US" dirty="0"/>
          </a:p>
        </p:txBody>
      </p:sp>
      <p:sp>
        <p:nvSpPr>
          <p:cNvPr id="5" name="スライド番号プレースホルダー 4"/>
          <p:cNvSpPr>
            <a:spLocks noGrp="1"/>
          </p:cNvSpPr>
          <p:nvPr>
            <p:ph type="sldNum" sz="quarter" idx="12"/>
          </p:nvPr>
        </p:nvSpPr>
        <p:spPr/>
        <p:txBody>
          <a:bodyPr/>
          <a:lstStyle/>
          <a:p>
            <a:fld id="{C611813A-9784-4A59-9EC3-4382EBE1751A}" type="slidenum">
              <a:rPr kumimoji="1" lang="ja-JP" altLang="en-US" smtClean="0"/>
              <a:t>3</a:t>
            </a:fld>
            <a:endParaRPr kumimoji="1" lang="ja-JP" altLang="en-US"/>
          </a:p>
        </p:txBody>
      </p:sp>
    </p:spTree>
    <p:extLst>
      <p:ext uri="{BB962C8B-B14F-4D97-AF65-F5344CB8AC3E}">
        <p14:creationId xmlns:p14="http://schemas.microsoft.com/office/powerpoint/2010/main" val="24506846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592803" y="-949641"/>
            <a:ext cx="12329606" cy="8757282"/>
          </a:xfrm>
          <a:prstGeom prst="rect">
            <a:avLst/>
          </a:prstGeom>
        </p:spPr>
      </p:pic>
      <p:sp>
        <p:nvSpPr>
          <p:cNvPr id="4" name="スライド番号プレースホルダー 3"/>
          <p:cNvSpPr>
            <a:spLocks noGrp="1"/>
          </p:cNvSpPr>
          <p:nvPr>
            <p:ph type="sldNum" sz="quarter" idx="12"/>
          </p:nvPr>
        </p:nvSpPr>
        <p:spPr/>
        <p:txBody>
          <a:bodyPr/>
          <a:lstStyle/>
          <a:p>
            <a:fld id="{C611813A-9784-4A59-9EC3-4382EBE1751A}" type="slidenum">
              <a:rPr kumimoji="1" lang="ja-JP" altLang="en-US" smtClean="0"/>
              <a:t>30</a:t>
            </a:fld>
            <a:endParaRPr kumimoji="1" lang="ja-JP" altLang="en-US"/>
          </a:p>
        </p:txBody>
      </p:sp>
    </p:spTree>
    <p:extLst>
      <p:ext uri="{BB962C8B-B14F-4D97-AF65-F5344CB8AC3E}">
        <p14:creationId xmlns:p14="http://schemas.microsoft.com/office/powerpoint/2010/main" val="2210189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50325" y="1"/>
            <a:ext cx="9644652" cy="6858000"/>
          </a:xfrm>
          <a:prstGeom prst="rect">
            <a:avLst/>
          </a:prstGeom>
        </p:spPr>
      </p:pic>
      <p:sp>
        <p:nvSpPr>
          <p:cNvPr id="4" name="スライド番号プレースホルダー 3"/>
          <p:cNvSpPr>
            <a:spLocks noGrp="1"/>
          </p:cNvSpPr>
          <p:nvPr>
            <p:ph type="sldNum" sz="quarter" idx="12"/>
          </p:nvPr>
        </p:nvSpPr>
        <p:spPr/>
        <p:txBody>
          <a:bodyPr/>
          <a:lstStyle/>
          <a:p>
            <a:fld id="{C611813A-9784-4A59-9EC3-4382EBE1751A}" type="slidenum">
              <a:rPr kumimoji="1" lang="ja-JP" altLang="en-US" smtClean="0"/>
              <a:t>31</a:t>
            </a:fld>
            <a:endParaRPr kumimoji="1" lang="ja-JP" altLang="en-US"/>
          </a:p>
        </p:txBody>
      </p:sp>
    </p:spTree>
    <p:extLst>
      <p:ext uri="{BB962C8B-B14F-4D97-AF65-F5344CB8AC3E}">
        <p14:creationId xmlns:p14="http://schemas.microsoft.com/office/powerpoint/2010/main" val="35142908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48356" y="316089"/>
            <a:ext cx="8677595" cy="63217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a:p>
        </p:txBody>
      </p:sp>
      <p:sp>
        <p:nvSpPr>
          <p:cNvPr id="3" name="タイトル 1"/>
          <p:cNvSpPr txBox="1">
            <a:spLocks/>
          </p:cNvSpPr>
          <p:nvPr/>
        </p:nvSpPr>
        <p:spPr>
          <a:xfrm>
            <a:off x="521508" y="681295"/>
            <a:ext cx="6859005" cy="454160"/>
          </a:xfrm>
          <a:prstGeom prst="rect">
            <a:avLst/>
          </a:prstGeom>
        </p:spPr>
        <p:txBody>
          <a:bodyPr>
            <a:normAutofit fontScale="90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b="1" dirty="0" smtClean="0">
                <a:latin typeface="ＭＳ ゴシック" panose="020B0609070205080204" pitchFamily="49" charset="-128"/>
                <a:ea typeface="ＭＳ ゴシック" panose="020B0609070205080204" pitchFamily="49" charset="-128"/>
              </a:rPr>
              <a:t>⑧ケース・メソッド　マネジメントの実践　</a:t>
            </a:r>
            <a:endParaRPr lang="ja-JP" altLang="en-US" sz="3000" b="1" dirty="0">
              <a:latin typeface="ＭＳ ゴシック" panose="020B0609070205080204" pitchFamily="49" charset="-128"/>
              <a:ea typeface="ＭＳ ゴシック" panose="020B0609070205080204" pitchFamily="49" charset="-128"/>
            </a:endParaRPr>
          </a:p>
        </p:txBody>
      </p:sp>
      <p:sp>
        <p:nvSpPr>
          <p:cNvPr id="4" name="テキスト ボックス 3"/>
          <p:cNvSpPr txBox="1"/>
          <p:nvPr/>
        </p:nvSpPr>
        <p:spPr>
          <a:xfrm>
            <a:off x="3827417" y="1315995"/>
            <a:ext cx="4376057" cy="369332"/>
          </a:xfrm>
          <a:prstGeom prst="rect">
            <a:avLst/>
          </a:prstGeom>
          <a:noFill/>
        </p:spPr>
        <p:txBody>
          <a:bodyPr wrap="square" rtlCol="0">
            <a:spAutoFit/>
          </a:bodyPr>
          <a:lstStyle/>
          <a:p>
            <a:r>
              <a:rPr kumimoji="1" lang="ja-JP" altLang="en-US" dirty="0" smtClean="0"/>
              <a:t>助言者：全国公立高等学校事務職員協会</a:t>
            </a:r>
            <a:endParaRPr kumimoji="1" lang="ja-JP" altLang="en-US" dirty="0"/>
          </a:p>
        </p:txBody>
      </p:sp>
      <p:sp>
        <p:nvSpPr>
          <p:cNvPr id="5" name="テキスト ボックス 4"/>
          <p:cNvSpPr txBox="1"/>
          <p:nvPr/>
        </p:nvSpPr>
        <p:spPr>
          <a:xfrm>
            <a:off x="687890" y="1769819"/>
            <a:ext cx="6000293" cy="461665"/>
          </a:xfrm>
          <a:prstGeom prst="rect">
            <a:avLst/>
          </a:prstGeom>
          <a:noFill/>
        </p:spPr>
        <p:txBody>
          <a:bodyPr wrap="square" rtlCol="0">
            <a:spAutoFit/>
          </a:bodyPr>
          <a:lstStyle/>
          <a:p>
            <a:r>
              <a:rPr kumimoji="1" lang="ja-JP" altLang="en-US" sz="2400" dirty="0" smtClean="0">
                <a:latin typeface="ＭＳ Ｐゴシック" panose="020B0600070205080204" pitchFamily="50" charset="-128"/>
                <a:ea typeface="ＭＳ Ｐゴシック" panose="020B0600070205080204" pitchFamily="50" charset="-128"/>
              </a:rPr>
              <a:t>「災害時における事務長（事務室）の役割</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6" name="テキスト ボックス 5"/>
          <p:cNvSpPr txBox="1"/>
          <p:nvPr/>
        </p:nvSpPr>
        <p:spPr>
          <a:xfrm>
            <a:off x="694420" y="2349709"/>
            <a:ext cx="7785463" cy="1200329"/>
          </a:xfrm>
          <a:prstGeom prst="rect">
            <a:avLst/>
          </a:prstGeom>
          <a:noFill/>
        </p:spPr>
        <p:txBody>
          <a:bodyPr wrap="square" rtlCol="0">
            <a:spAutoFit/>
          </a:bodyPr>
          <a:lstStyle/>
          <a:p>
            <a:r>
              <a:rPr kumimoji="1" lang="en-US" altLang="ja-JP" dirty="0" smtClean="0"/>
              <a:t>【</a:t>
            </a:r>
            <a:r>
              <a:rPr kumimoji="1" lang="ja-JP" altLang="en-US" dirty="0" smtClean="0"/>
              <a:t>想定災害</a:t>
            </a:r>
            <a:r>
              <a:rPr kumimoji="1" lang="en-US" altLang="ja-JP" dirty="0" smtClean="0"/>
              <a:t>】</a:t>
            </a:r>
          </a:p>
          <a:p>
            <a:r>
              <a:rPr kumimoji="1" lang="ja-JP" altLang="en-US" dirty="0"/>
              <a:t>　海底</a:t>
            </a:r>
            <a:r>
              <a:rPr kumimoji="1" lang="ja-JP" altLang="en-US" dirty="0" smtClean="0"/>
              <a:t>を</a:t>
            </a:r>
            <a:r>
              <a:rPr kumimoji="1" lang="ja-JP" altLang="en-US" dirty="0"/>
              <a:t>震源</a:t>
            </a:r>
            <a:r>
              <a:rPr kumimoji="1" lang="ja-JP" altLang="en-US" dirty="0" smtClean="0"/>
              <a:t>とする「震度６強」の地震（津波の危険性はない）</a:t>
            </a:r>
            <a:endParaRPr kumimoji="1" lang="en-US" altLang="ja-JP" dirty="0" smtClean="0"/>
          </a:p>
          <a:p>
            <a:r>
              <a:rPr kumimoji="1" lang="ja-JP" altLang="en-US" dirty="0"/>
              <a:t>　</a:t>
            </a:r>
            <a:r>
              <a:rPr kumimoji="1" lang="ja-JP" altLang="en-US" dirty="0" smtClean="0"/>
              <a:t>発生日時：</a:t>
            </a:r>
            <a:r>
              <a:rPr kumimoji="1" lang="en-US" altLang="ja-JP" dirty="0" smtClean="0"/>
              <a:t>10</a:t>
            </a:r>
            <a:r>
              <a:rPr kumimoji="1" lang="ja-JP" altLang="en-US" dirty="0" smtClean="0"/>
              <a:t>月</a:t>
            </a:r>
            <a:r>
              <a:rPr kumimoji="1" lang="en-US" altLang="ja-JP" dirty="0" smtClean="0"/>
              <a:t>1</a:t>
            </a:r>
            <a:r>
              <a:rPr kumimoji="1" lang="ja-JP" altLang="en-US" dirty="0" smtClean="0"/>
              <a:t>日　</a:t>
            </a:r>
            <a:r>
              <a:rPr kumimoji="1" lang="en-US" altLang="ja-JP" dirty="0" smtClean="0"/>
              <a:t>15</a:t>
            </a:r>
            <a:r>
              <a:rPr kumimoji="1" lang="ja-JP" altLang="en-US" dirty="0" smtClean="0"/>
              <a:t>時</a:t>
            </a:r>
            <a:r>
              <a:rPr kumimoji="1" lang="en-US" altLang="ja-JP" dirty="0" smtClean="0"/>
              <a:t>00</a:t>
            </a:r>
            <a:r>
              <a:rPr kumimoji="1" lang="ja-JP" altLang="en-US" dirty="0" smtClean="0"/>
              <a:t>分</a:t>
            </a:r>
            <a:endParaRPr kumimoji="1" lang="en-US" altLang="ja-JP" dirty="0" smtClean="0"/>
          </a:p>
          <a:p>
            <a:r>
              <a:rPr kumimoji="1" lang="ja-JP" altLang="en-US" dirty="0"/>
              <a:t>　</a:t>
            </a:r>
            <a:r>
              <a:rPr kumimoji="1" lang="ja-JP" altLang="en-US" dirty="0" smtClean="0"/>
              <a:t>　　　　　曇りのち雨　当日の最高気温</a:t>
            </a:r>
            <a:r>
              <a:rPr kumimoji="1" lang="en-US" altLang="ja-JP" dirty="0" smtClean="0"/>
              <a:t>20</a:t>
            </a:r>
            <a:r>
              <a:rPr kumimoji="1" lang="ja-JP" altLang="en-US" dirty="0" smtClean="0"/>
              <a:t>度・最低気温</a:t>
            </a:r>
            <a:r>
              <a:rPr kumimoji="1" lang="en-US" altLang="ja-JP" dirty="0" smtClean="0"/>
              <a:t>10</a:t>
            </a:r>
            <a:r>
              <a:rPr kumimoji="1" lang="ja-JP" altLang="en-US" dirty="0" smtClean="0"/>
              <a:t>度　関東地方</a:t>
            </a:r>
            <a:endParaRPr kumimoji="1" lang="ja-JP" altLang="en-US" dirty="0"/>
          </a:p>
        </p:txBody>
      </p:sp>
      <p:sp>
        <p:nvSpPr>
          <p:cNvPr id="7" name="テキスト ボックス 6"/>
          <p:cNvSpPr txBox="1"/>
          <p:nvPr/>
        </p:nvSpPr>
        <p:spPr>
          <a:xfrm>
            <a:off x="837067" y="5063566"/>
            <a:ext cx="7500170" cy="646331"/>
          </a:xfrm>
          <a:prstGeom prst="rect">
            <a:avLst/>
          </a:prstGeom>
          <a:noFill/>
        </p:spPr>
        <p:txBody>
          <a:bodyPr wrap="square" rtlCol="0">
            <a:spAutoFit/>
          </a:bodyPr>
          <a:lstStyle/>
          <a:p>
            <a:r>
              <a:rPr kumimoji="1" lang="en-US" altLang="ja-JP" dirty="0" smtClean="0"/>
              <a:t>【</a:t>
            </a:r>
            <a:r>
              <a:rPr kumimoji="1" lang="ja-JP" altLang="en-US" dirty="0" smtClean="0"/>
              <a:t>設問１</a:t>
            </a:r>
            <a:r>
              <a:rPr kumimoji="1" lang="en-US" altLang="ja-JP" dirty="0" smtClean="0"/>
              <a:t>】</a:t>
            </a:r>
            <a:r>
              <a:rPr kumimoji="1" lang="ja-JP" altLang="en-US" dirty="0" smtClean="0"/>
              <a:t>地震発生直後から避難所解説までのケースでは、校長、教頭　　が不在であった。この時の事務長の判断は適切であったか？</a:t>
            </a:r>
            <a:endParaRPr kumimoji="1" lang="ja-JP" altLang="en-US" dirty="0"/>
          </a:p>
        </p:txBody>
      </p:sp>
      <p:sp>
        <p:nvSpPr>
          <p:cNvPr id="8" name="テキスト ボックス 7"/>
          <p:cNvSpPr txBox="1"/>
          <p:nvPr/>
        </p:nvSpPr>
        <p:spPr>
          <a:xfrm>
            <a:off x="1048162" y="3668263"/>
            <a:ext cx="7289075" cy="1200329"/>
          </a:xfrm>
          <a:prstGeom prst="rect">
            <a:avLst/>
          </a:prstGeom>
          <a:solidFill>
            <a:schemeClr val="accent1">
              <a:lumMod val="40000"/>
              <a:lumOff val="60000"/>
            </a:schemeClr>
          </a:solidFill>
        </p:spPr>
        <p:txBody>
          <a:bodyPr wrap="square" rtlCol="0">
            <a:spAutoFit/>
          </a:bodyPr>
          <a:lstStyle/>
          <a:p>
            <a:r>
              <a:rPr kumimoji="1" lang="ja-JP" altLang="en-US" dirty="0" smtClean="0"/>
              <a:t>上記の想定において、予測される事務室の動きがシュミレーションされた事例ペーパーが配付され、その動きが妥当であったか？等を自分の身に置き換えてまず個人で検証するとともにグループディスカッションを行い、最後に全体討議を行う。</a:t>
            </a:r>
            <a:endParaRPr kumimoji="1" lang="en-US" altLang="ja-JP" dirty="0" smtClean="0"/>
          </a:p>
        </p:txBody>
      </p:sp>
      <p:sp>
        <p:nvSpPr>
          <p:cNvPr id="9" name="テキスト ボックス 8"/>
          <p:cNvSpPr txBox="1"/>
          <p:nvPr/>
        </p:nvSpPr>
        <p:spPr>
          <a:xfrm>
            <a:off x="837067" y="5850716"/>
            <a:ext cx="7249885" cy="646331"/>
          </a:xfrm>
          <a:prstGeom prst="rect">
            <a:avLst/>
          </a:prstGeom>
          <a:noFill/>
        </p:spPr>
        <p:txBody>
          <a:bodyPr wrap="square" rtlCol="0">
            <a:spAutoFit/>
          </a:bodyPr>
          <a:lstStyle/>
          <a:p>
            <a:r>
              <a:rPr kumimoji="1" lang="en-US" altLang="ja-JP" dirty="0" smtClean="0"/>
              <a:t>【</a:t>
            </a:r>
            <a:r>
              <a:rPr kumimoji="1" lang="ja-JP" altLang="en-US" dirty="0" smtClean="0"/>
              <a:t>設問２</a:t>
            </a:r>
            <a:r>
              <a:rPr kumimoji="1" lang="en-US" altLang="ja-JP" dirty="0" smtClean="0"/>
              <a:t>】</a:t>
            </a:r>
            <a:r>
              <a:rPr kumimoji="1" lang="ja-JP" altLang="en-US" dirty="0" smtClean="0"/>
              <a:t>避難所運営から避難所閉鎖、学校再開までの事務長の判断は適切であったか？</a:t>
            </a:r>
            <a:endParaRPr kumimoji="1" lang="ja-JP" altLang="en-US" dirty="0"/>
          </a:p>
        </p:txBody>
      </p:sp>
      <p:sp>
        <p:nvSpPr>
          <p:cNvPr id="11" name="スライド番号プレースホルダー 10"/>
          <p:cNvSpPr>
            <a:spLocks noGrp="1"/>
          </p:cNvSpPr>
          <p:nvPr>
            <p:ph type="sldNum" sz="quarter" idx="12"/>
          </p:nvPr>
        </p:nvSpPr>
        <p:spPr/>
        <p:txBody>
          <a:bodyPr/>
          <a:lstStyle/>
          <a:p>
            <a:fld id="{C611813A-9784-4A59-9EC3-4382EBE1751A}" type="slidenum">
              <a:rPr kumimoji="1" lang="ja-JP" altLang="en-US" smtClean="0"/>
              <a:t>32</a:t>
            </a:fld>
            <a:endParaRPr kumimoji="1" lang="ja-JP" altLang="en-US"/>
          </a:p>
        </p:txBody>
      </p:sp>
    </p:spTree>
    <p:extLst>
      <p:ext uri="{BB962C8B-B14F-4D97-AF65-F5344CB8AC3E}">
        <p14:creationId xmlns:p14="http://schemas.microsoft.com/office/powerpoint/2010/main" val="1099538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テキスト ボックス 2"/>
          <p:cNvSpPr txBox="1"/>
          <p:nvPr/>
        </p:nvSpPr>
        <p:spPr>
          <a:xfrm>
            <a:off x="470263" y="5617029"/>
            <a:ext cx="8373291" cy="923330"/>
          </a:xfrm>
          <a:prstGeom prst="rect">
            <a:avLst/>
          </a:prstGeom>
          <a:solidFill>
            <a:schemeClr val="accent4">
              <a:lumMod val="40000"/>
              <a:lumOff val="60000"/>
            </a:schemeClr>
          </a:solidFill>
        </p:spPr>
        <p:txBody>
          <a:bodyPr wrap="square" rtlCol="0">
            <a:spAutoFit/>
          </a:bodyPr>
          <a:lstStyle/>
          <a:p>
            <a:r>
              <a:rPr kumimoji="1" lang="ja-JP" altLang="en-US" dirty="0" smtClean="0"/>
              <a:t>☆東日本大震災を始め、熊本地震・西日本豪雨、新しいところでは北海道胆振地方の地震など、被災された地域の事務長さん達からは、災害に直面した時の生の体験からの意見を聞くことが出来、非常に参考になりました。</a:t>
            </a:r>
            <a:endParaRPr kumimoji="1" lang="ja-JP" altLang="en-US" dirty="0"/>
          </a:p>
        </p:txBody>
      </p:sp>
      <p:sp>
        <p:nvSpPr>
          <p:cNvPr id="5" name="スライド番号プレースホルダー 4"/>
          <p:cNvSpPr>
            <a:spLocks noGrp="1"/>
          </p:cNvSpPr>
          <p:nvPr>
            <p:ph type="sldNum" sz="quarter" idx="12"/>
          </p:nvPr>
        </p:nvSpPr>
        <p:spPr/>
        <p:txBody>
          <a:bodyPr/>
          <a:lstStyle/>
          <a:p>
            <a:fld id="{C611813A-9784-4A59-9EC3-4382EBE1751A}" type="slidenum">
              <a:rPr kumimoji="1" lang="ja-JP" altLang="en-US" smtClean="0"/>
              <a:t>33</a:t>
            </a:fld>
            <a:endParaRPr kumimoji="1" lang="ja-JP" altLang="en-US"/>
          </a:p>
        </p:txBody>
      </p:sp>
    </p:spTree>
    <p:extLst>
      <p:ext uri="{BB962C8B-B14F-4D97-AF65-F5344CB8AC3E}">
        <p14:creationId xmlns:p14="http://schemas.microsoft.com/office/powerpoint/2010/main" val="20903048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1316363" y="4756960"/>
            <a:ext cx="6923968" cy="1554480"/>
          </a:xfrm>
          <a:prstGeom prst="rect">
            <a:avLst/>
          </a:prstGeom>
          <a:solidFill>
            <a:schemeClr val="accent4">
              <a:lumMod val="20000"/>
              <a:lumOff val="80000"/>
            </a:schemeClr>
          </a:solidFill>
          <a:ln>
            <a:solidFill>
              <a:schemeClr val="accent1">
                <a:shade val="50000"/>
              </a:schemeClr>
            </a:solidFill>
            <a:prstDash val="sysDot"/>
          </a:ln>
        </p:spPr>
        <p:txBody>
          <a:bodyPr wrap="square" rtlCol="0">
            <a:spAutoFit/>
          </a:bodyPr>
          <a:lstStyle/>
          <a:p>
            <a:endParaRPr kumimoji="1" lang="ja-JP" altLang="en-US" dirty="0"/>
          </a:p>
        </p:txBody>
      </p:sp>
      <p:sp>
        <p:nvSpPr>
          <p:cNvPr id="2" name="角丸四角形 1"/>
          <p:cNvSpPr/>
          <p:nvPr/>
        </p:nvSpPr>
        <p:spPr>
          <a:xfrm>
            <a:off x="248356" y="316089"/>
            <a:ext cx="8677595" cy="63217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a:p>
        </p:txBody>
      </p:sp>
      <p:sp>
        <p:nvSpPr>
          <p:cNvPr id="3" name="タイトル 1"/>
          <p:cNvSpPr txBox="1">
            <a:spLocks/>
          </p:cNvSpPr>
          <p:nvPr/>
        </p:nvSpPr>
        <p:spPr>
          <a:xfrm>
            <a:off x="521508" y="681295"/>
            <a:ext cx="4429315" cy="454160"/>
          </a:xfrm>
          <a:prstGeom prst="rect">
            <a:avLst/>
          </a:prstGeom>
        </p:spPr>
        <p:txBody>
          <a:bodyPr>
            <a:normAutofit fontScale="90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b="1" dirty="0" smtClean="0">
                <a:latin typeface="ＭＳ ゴシック" panose="020B0609070205080204" pitchFamily="49" charset="-128"/>
                <a:ea typeface="ＭＳ ゴシック" panose="020B0609070205080204" pitchFamily="49" charset="-128"/>
              </a:rPr>
              <a:t>⑨管理からマネジメントへ　</a:t>
            </a:r>
            <a:endParaRPr lang="ja-JP" altLang="en-US" sz="3000" b="1" dirty="0">
              <a:latin typeface="ＭＳ ゴシック" panose="020B0609070205080204" pitchFamily="49" charset="-128"/>
              <a:ea typeface="ＭＳ ゴシック" panose="020B0609070205080204" pitchFamily="49" charset="-128"/>
            </a:endParaRPr>
          </a:p>
        </p:txBody>
      </p:sp>
      <p:sp>
        <p:nvSpPr>
          <p:cNvPr id="4" name="テキスト ボックス 3"/>
          <p:cNvSpPr txBox="1"/>
          <p:nvPr/>
        </p:nvSpPr>
        <p:spPr>
          <a:xfrm>
            <a:off x="4950823" y="818961"/>
            <a:ext cx="3696789" cy="369332"/>
          </a:xfrm>
          <a:prstGeom prst="rect">
            <a:avLst/>
          </a:prstGeom>
          <a:noFill/>
        </p:spPr>
        <p:txBody>
          <a:bodyPr wrap="square" rtlCol="0">
            <a:spAutoFit/>
          </a:bodyPr>
          <a:lstStyle/>
          <a:p>
            <a:r>
              <a:rPr kumimoji="1" lang="ja-JP" altLang="en-US" dirty="0" smtClean="0"/>
              <a:t>教育改革実践家　藤原　和博　氏</a:t>
            </a:r>
            <a:endParaRPr kumimoji="1" lang="ja-JP" altLang="en-US" dirty="0"/>
          </a:p>
        </p:txBody>
      </p:sp>
      <p:sp>
        <p:nvSpPr>
          <p:cNvPr id="5" name="テキスト ボックス 4"/>
          <p:cNvSpPr txBox="1"/>
          <p:nvPr/>
        </p:nvSpPr>
        <p:spPr>
          <a:xfrm>
            <a:off x="6077253" y="1207380"/>
            <a:ext cx="2163078" cy="338554"/>
          </a:xfrm>
          <a:prstGeom prst="rect">
            <a:avLst/>
          </a:prstGeom>
          <a:noFill/>
        </p:spPr>
        <p:txBody>
          <a:bodyPr wrap="square" rtlCol="0">
            <a:spAutoFit/>
          </a:bodyPr>
          <a:lstStyle/>
          <a:p>
            <a:r>
              <a:rPr kumimoji="1" lang="ja-JP" altLang="en-US" sz="1600" dirty="0" smtClean="0"/>
              <a:t>☆校長との合同研修</a:t>
            </a:r>
            <a:endParaRPr kumimoji="1" lang="ja-JP" altLang="en-US" sz="1600" dirty="0"/>
          </a:p>
        </p:txBody>
      </p:sp>
      <p:sp>
        <p:nvSpPr>
          <p:cNvPr id="6" name="テキスト ボックス 5"/>
          <p:cNvSpPr txBox="1"/>
          <p:nvPr/>
        </p:nvSpPr>
        <p:spPr>
          <a:xfrm>
            <a:off x="404949" y="1588578"/>
            <a:ext cx="2481943" cy="369332"/>
          </a:xfrm>
          <a:prstGeom prst="rect">
            <a:avLst/>
          </a:prstGeom>
          <a:noFill/>
        </p:spPr>
        <p:txBody>
          <a:bodyPr wrap="square" rtlCol="0">
            <a:spAutoFit/>
          </a:bodyPr>
          <a:lstStyle/>
          <a:p>
            <a:r>
              <a:rPr kumimoji="1" lang="en-US" altLang="ja-JP" b="1" dirty="0" smtClean="0"/>
              <a:t>1998</a:t>
            </a:r>
            <a:r>
              <a:rPr kumimoji="1" lang="ja-JP" altLang="en-US" b="1" dirty="0" smtClean="0"/>
              <a:t>年　グーグル元年</a:t>
            </a:r>
            <a:endParaRPr kumimoji="1" lang="ja-JP" altLang="en-US" b="1" dirty="0"/>
          </a:p>
        </p:txBody>
      </p:sp>
      <p:sp>
        <p:nvSpPr>
          <p:cNvPr id="7" name="爆発 1 6"/>
          <p:cNvSpPr/>
          <p:nvPr/>
        </p:nvSpPr>
        <p:spPr>
          <a:xfrm>
            <a:off x="2036239" y="1929623"/>
            <a:ext cx="3762103" cy="222068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2886892" y="2686084"/>
            <a:ext cx="1828800" cy="523220"/>
          </a:xfrm>
          <a:prstGeom prst="rect">
            <a:avLst/>
          </a:prstGeom>
          <a:noFill/>
        </p:spPr>
        <p:txBody>
          <a:bodyPr wrap="square" rtlCol="0">
            <a:spAutoFit/>
          </a:bodyPr>
          <a:lstStyle/>
          <a:p>
            <a:r>
              <a:rPr kumimoji="1" lang="en-US" altLang="ja-JP" sz="2800" dirty="0" smtClean="0">
                <a:latin typeface="AR Pゴシック体S" panose="020B0A00000000000000" pitchFamily="50" charset="-128"/>
                <a:ea typeface="AR Pゴシック体S" panose="020B0A00000000000000" pitchFamily="50" charset="-128"/>
              </a:rPr>
              <a:t>AI</a:t>
            </a:r>
            <a:r>
              <a:rPr kumimoji="1" lang="ja-JP" altLang="en-US" sz="2800" dirty="0" smtClean="0">
                <a:latin typeface="AR Pゴシック体S" panose="020B0A00000000000000" pitchFamily="50" charset="-128"/>
                <a:ea typeface="AR Pゴシック体S" panose="020B0A00000000000000" pitchFamily="50" charset="-128"/>
              </a:rPr>
              <a:t>の衝撃</a:t>
            </a:r>
            <a:endParaRPr kumimoji="1" lang="ja-JP" altLang="en-US" sz="2800" dirty="0">
              <a:latin typeface="AR Pゴシック体S" panose="020B0A00000000000000" pitchFamily="50" charset="-128"/>
              <a:ea typeface="AR Pゴシック体S" panose="020B0A00000000000000" pitchFamily="50" charset="-128"/>
            </a:endParaRPr>
          </a:p>
        </p:txBody>
      </p:sp>
      <p:cxnSp>
        <p:nvCxnSpPr>
          <p:cNvPr id="10" name="直線矢印コネクタ 9"/>
          <p:cNvCxnSpPr/>
          <p:nvPr/>
        </p:nvCxnSpPr>
        <p:spPr>
          <a:xfrm>
            <a:off x="3205576" y="1761232"/>
            <a:ext cx="20378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6077253" y="2121752"/>
            <a:ext cx="2502713" cy="1477328"/>
          </a:xfrm>
          <a:prstGeom prst="rect">
            <a:avLst/>
          </a:prstGeom>
          <a:solidFill>
            <a:schemeClr val="accent2">
              <a:lumMod val="40000"/>
              <a:lumOff val="60000"/>
            </a:schemeClr>
          </a:solidFill>
        </p:spPr>
        <p:txBody>
          <a:bodyPr wrap="square" rtlCol="0">
            <a:spAutoFit/>
          </a:bodyPr>
          <a:lstStyle/>
          <a:p>
            <a:r>
              <a:rPr kumimoji="1" lang="ja-JP" altLang="en-US" dirty="0" smtClean="0"/>
              <a:t>スマホで</a:t>
            </a:r>
            <a:r>
              <a:rPr kumimoji="1" lang="en-US" altLang="ja-JP" dirty="0" smtClean="0"/>
              <a:t>50</a:t>
            </a:r>
            <a:r>
              <a:rPr kumimoji="1" lang="ja-JP" altLang="en-US" dirty="0" smtClean="0"/>
              <a:t>億人の脳がつながり、世界の半分がネット内に構築。</a:t>
            </a:r>
            <a:endParaRPr kumimoji="1" lang="en-US" altLang="ja-JP" dirty="0" smtClean="0"/>
          </a:p>
          <a:p>
            <a:r>
              <a:rPr kumimoji="1" lang="ja-JP" altLang="en-US" dirty="0"/>
              <a:t>人生</a:t>
            </a:r>
            <a:r>
              <a:rPr kumimoji="1" lang="ja-JP" altLang="en-US" dirty="0" smtClean="0"/>
              <a:t>の半分をそこで過ごすようになる！</a:t>
            </a:r>
            <a:endParaRPr kumimoji="1" lang="ja-JP" altLang="en-US" dirty="0"/>
          </a:p>
        </p:txBody>
      </p:sp>
      <p:sp>
        <p:nvSpPr>
          <p:cNvPr id="12" name="テキスト ボックス 11"/>
          <p:cNvSpPr txBox="1"/>
          <p:nvPr/>
        </p:nvSpPr>
        <p:spPr>
          <a:xfrm>
            <a:off x="5616786" y="1671020"/>
            <a:ext cx="920934" cy="369332"/>
          </a:xfrm>
          <a:prstGeom prst="rect">
            <a:avLst/>
          </a:prstGeom>
          <a:noFill/>
        </p:spPr>
        <p:txBody>
          <a:bodyPr wrap="square" rtlCol="0">
            <a:spAutoFit/>
          </a:bodyPr>
          <a:lstStyle/>
          <a:p>
            <a:r>
              <a:rPr kumimoji="1" lang="en-US" altLang="ja-JP" b="1" dirty="0" smtClean="0"/>
              <a:t>2030</a:t>
            </a:r>
            <a:r>
              <a:rPr kumimoji="1" lang="ja-JP" altLang="en-US" b="1" dirty="0" smtClean="0"/>
              <a:t>年</a:t>
            </a:r>
            <a:endParaRPr kumimoji="1" lang="ja-JP" altLang="en-US" b="1" dirty="0"/>
          </a:p>
        </p:txBody>
      </p:sp>
      <p:sp>
        <p:nvSpPr>
          <p:cNvPr id="13" name="テキスト ボックス 12"/>
          <p:cNvSpPr txBox="1"/>
          <p:nvPr/>
        </p:nvSpPr>
        <p:spPr>
          <a:xfrm>
            <a:off x="1706753" y="5089659"/>
            <a:ext cx="2756263" cy="923330"/>
          </a:xfrm>
          <a:prstGeom prst="rect">
            <a:avLst/>
          </a:prstGeom>
          <a:noFill/>
        </p:spPr>
        <p:txBody>
          <a:bodyPr wrap="square" rtlCol="0">
            <a:spAutoFit/>
          </a:bodyPr>
          <a:lstStyle/>
          <a:p>
            <a:r>
              <a:rPr kumimoji="1" lang="ja-JP" altLang="en-US" dirty="0" smtClean="0"/>
              <a:t>①なくなる仕事</a:t>
            </a:r>
            <a:endParaRPr kumimoji="1" lang="en-US" altLang="ja-JP" dirty="0" smtClean="0"/>
          </a:p>
          <a:p>
            <a:r>
              <a:rPr kumimoji="1" lang="ja-JP" altLang="en-US" dirty="0" smtClean="0"/>
              <a:t>②なくなりにくい仕事</a:t>
            </a:r>
            <a:endParaRPr kumimoji="1" lang="en-US" altLang="ja-JP" dirty="0" smtClean="0"/>
          </a:p>
          <a:p>
            <a:r>
              <a:rPr kumimoji="1" lang="ja-JP" altLang="en-US" dirty="0" smtClean="0"/>
              <a:t>③新しく生まれる仕事</a:t>
            </a:r>
            <a:endParaRPr kumimoji="1" lang="ja-JP" altLang="en-US" dirty="0"/>
          </a:p>
        </p:txBody>
      </p:sp>
      <p:sp>
        <p:nvSpPr>
          <p:cNvPr id="14" name="右矢印 13"/>
          <p:cNvSpPr/>
          <p:nvPr/>
        </p:nvSpPr>
        <p:spPr>
          <a:xfrm>
            <a:off x="4167706" y="5243831"/>
            <a:ext cx="1075676" cy="5183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5447211" y="5347295"/>
            <a:ext cx="2793121" cy="369332"/>
          </a:xfrm>
          <a:prstGeom prst="rect">
            <a:avLst/>
          </a:prstGeom>
          <a:noFill/>
        </p:spPr>
        <p:txBody>
          <a:bodyPr wrap="square" rtlCol="0">
            <a:spAutoFit/>
          </a:bodyPr>
          <a:lstStyle/>
          <a:p>
            <a:r>
              <a:rPr kumimoji="1" lang="ja-JP" altLang="en-US" dirty="0" smtClean="0"/>
              <a:t>学校事務職員の仕事は？</a:t>
            </a:r>
            <a:endParaRPr kumimoji="1" lang="ja-JP" altLang="en-US" dirty="0"/>
          </a:p>
        </p:txBody>
      </p:sp>
      <p:sp>
        <p:nvSpPr>
          <p:cNvPr id="9" name="テキスト ボックス 8"/>
          <p:cNvSpPr txBox="1"/>
          <p:nvPr/>
        </p:nvSpPr>
        <p:spPr>
          <a:xfrm rot="21168311">
            <a:off x="194029" y="4211505"/>
            <a:ext cx="6859006" cy="646331"/>
          </a:xfrm>
          <a:prstGeom prst="rect">
            <a:avLst/>
          </a:prstGeom>
          <a:solidFill>
            <a:schemeClr val="accent4">
              <a:lumMod val="60000"/>
              <a:lumOff val="40000"/>
            </a:schemeClr>
          </a:solidFill>
        </p:spPr>
        <p:txBody>
          <a:bodyPr wrap="square" rtlCol="0">
            <a:spAutoFit/>
          </a:bodyPr>
          <a:lstStyle/>
          <a:p>
            <a:r>
              <a:rPr kumimoji="1" lang="ja-JP" altLang="en-US" dirty="0" smtClean="0"/>
              <a:t>あなたの頭は、柔らかいですか？</a:t>
            </a:r>
            <a:endParaRPr kumimoji="1" lang="en-US" altLang="ja-JP" dirty="0" smtClean="0"/>
          </a:p>
          <a:p>
            <a:r>
              <a:rPr kumimoji="1" lang="ja-JP" altLang="en-US" dirty="0"/>
              <a:t>自分</a:t>
            </a:r>
            <a:r>
              <a:rPr kumimoji="1" lang="ja-JP" altLang="en-US" dirty="0" smtClean="0"/>
              <a:t>の</a:t>
            </a:r>
            <a:r>
              <a:rPr kumimoji="1" lang="ja-JP" altLang="en-US" dirty="0"/>
              <a:t>常識</a:t>
            </a:r>
            <a:r>
              <a:rPr kumimoji="1" lang="ja-JP" altLang="en-US" dirty="0" smtClean="0"/>
              <a:t>を唯一のものと、周りに押し付けていませんか？</a:t>
            </a:r>
            <a:endParaRPr kumimoji="1" lang="ja-JP" altLang="en-US" dirty="0"/>
          </a:p>
        </p:txBody>
      </p:sp>
      <p:sp>
        <p:nvSpPr>
          <p:cNvPr id="18" name="スライド番号プレースホルダー 17"/>
          <p:cNvSpPr>
            <a:spLocks noGrp="1"/>
          </p:cNvSpPr>
          <p:nvPr>
            <p:ph type="sldNum" sz="quarter" idx="12"/>
          </p:nvPr>
        </p:nvSpPr>
        <p:spPr/>
        <p:txBody>
          <a:bodyPr/>
          <a:lstStyle/>
          <a:p>
            <a:fld id="{C611813A-9784-4A59-9EC3-4382EBE1751A}" type="slidenum">
              <a:rPr kumimoji="1" lang="ja-JP" altLang="en-US" smtClean="0"/>
              <a:t>34</a:t>
            </a:fld>
            <a:endParaRPr kumimoji="1" lang="ja-JP" altLang="en-US"/>
          </a:p>
        </p:txBody>
      </p:sp>
    </p:spTree>
    <p:extLst>
      <p:ext uri="{BB962C8B-B14F-4D97-AF65-F5344CB8AC3E}">
        <p14:creationId xmlns:p14="http://schemas.microsoft.com/office/powerpoint/2010/main" val="9548577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スライド番号プレースホルダー 3"/>
          <p:cNvSpPr>
            <a:spLocks noGrp="1"/>
          </p:cNvSpPr>
          <p:nvPr>
            <p:ph type="sldNum" sz="quarter" idx="12"/>
          </p:nvPr>
        </p:nvSpPr>
        <p:spPr/>
        <p:txBody>
          <a:bodyPr/>
          <a:lstStyle/>
          <a:p>
            <a:fld id="{C611813A-9784-4A59-9EC3-4382EBE1751A}" type="slidenum">
              <a:rPr kumimoji="1" lang="ja-JP" altLang="en-US" smtClean="0"/>
              <a:t>35</a:t>
            </a:fld>
            <a:endParaRPr kumimoji="1" lang="ja-JP" altLang="en-US"/>
          </a:p>
        </p:txBody>
      </p:sp>
    </p:spTree>
    <p:extLst>
      <p:ext uri="{BB962C8B-B14F-4D97-AF65-F5344CB8AC3E}">
        <p14:creationId xmlns:p14="http://schemas.microsoft.com/office/powerpoint/2010/main" val="114277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スライド番号プレースホルダー 3"/>
          <p:cNvSpPr>
            <a:spLocks noGrp="1"/>
          </p:cNvSpPr>
          <p:nvPr>
            <p:ph type="sldNum" sz="quarter" idx="12"/>
          </p:nvPr>
        </p:nvSpPr>
        <p:spPr/>
        <p:txBody>
          <a:bodyPr/>
          <a:lstStyle/>
          <a:p>
            <a:fld id="{C611813A-9784-4A59-9EC3-4382EBE1751A}" type="slidenum">
              <a:rPr kumimoji="1" lang="ja-JP" altLang="en-US" smtClean="0"/>
              <a:t>36</a:t>
            </a:fld>
            <a:endParaRPr kumimoji="1" lang="ja-JP" altLang="en-US"/>
          </a:p>
        </p:txBody>
      </p:sp>
    </p:spTree>
    <p:extLst>
      <p:ext uri="{BB962C8B-B14F-4D97-AF65-F5344CB8AC3E}">
        <p14:creationId xmlns:p14="http://schemas.microsoft.com/office/powerpoint/2010/main" val="2657588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48356" y="316089"/>
            <a:ext cx="8677595" cy="63217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a:p>
        </p:txBody>
      </p:sp>
      <p:sp>
        <p:nvSpPr>
          <p:cNvPr id="6" name="タイトル 1"/>
          <p:cNvSpPr txBox="1">
            <a:spLocks/>
          </p:cNvSpPr>
          <p:nvPr/>
        </p:nvSpPr>
        <p:spPr>
          <a:xfrm>
            <a:off x="822959" y="681295"/>
            <a:ext cx="1803680" cy="454160"/>
          </a:xfrm>
          <a:prstGeom prst="rect">
            <a:avLst/>
          </a:prstGeom>
        </p:spPr>
        <p:txBody>
          <a:bodyPr>
            <a:normAutofit fontScale="90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b="1" dirty="0" smtClean="0">
                <a:latin typeface="ＭＳ ゴシック" panose="020B0609070205080204" pitchFamily="49" charset="-128"/>
                <a:ea typeface="ＭＳ ゴシック" panose="020B0609070205080204" pitchFamily="49" charset="-128"/>
              </a:rPr>
              <a:t>終わりに　</a:t>
            </a:r>
            <a:endParaRPr lang="ja-JP" altLang="en-US" sz="3000" b="1" dirty="0">
              <a:latin typeface="ＭＳ ゴシック" panose="020B0609070205080204" pitchFamily="49" charset="-128"/>
              <a:ea typeface="ＭＳ ゴシック" panose="020B0609070205080204" pitchFamily="49" charset="-128"/>
            </a:endParaRPr>
          </a:p>
        </p:txBody>
      </p:sp>
      <p:sp>
        <p:nvSpPr>
          <p:cNvPr id="3" name="テキスト ボックス 2"/>
          <p:cNvSpPr txBox="1"/>
          <p:nvPr/>
        </p:nvSpPr>
        <p:spPr>
          <a:xfrm>
            <a:off x="1034055" y="1135455"/>
            <a:ext cx="7106195" cy="5078313"/>
          </a:xfrm>
          <a:prstGeom prst="rect">
            <a:avLst/>
          </a:prstGeom>
          <a:noFill/>
        </p:spPr>
        <p:txBody>
          <a:bodyPr wrap="square" rtlCol="0">
            <a:spAutoFit/>
          </a:bodyPr>
          <a:lstStyle/>
          <a:p>
            <a:r>
              <a:rPr kumimoji="1" lang="ja-JP" altLang="en-US" dirty="0" smtClean="0"/>
              <a:t>　このたび、</a:t>
            </a:r>
            <a:r>
              <a:rPr kumimoji="1" lang="en-US" altLang="ja-JP" dirty="0" smtClean="0"/>
              <a:t>1</a:t>
            </a:r>
            <a:r>
              <a:rPr kumimoji="1" lang="ja-JP" altLang="en-US" dirty="0" smtClean="0"/>
              <a:t>週間という長期にわたり中央研修に参加させていただきありがとうございました。</a:t>
            </a:r>
            <a:endParaRPr kumimoji="1" lang="en-US" altLang="ja-JP" dirty="0" smtClean="0"/>
          </a:p>
          <a:p>
            <a:r>
              <a:rPr kumimoji="1" lang="ja-JP" altLang="en-US" dirty="0"/>
              <a:t>　</a:t>
            </a:r>
            <a:r>
              <a:rPr kumimoji="1" lang="ja-JP" altLang="en-US" dirty="0" smtClean="0"/>
              <a:t>各県から集う事務長の中には、昇任試験を受けて事務長になり、中央研修にも自ら手を挙げて、</a:t>
            </a:r>
            <a:r>
              <a:rPr kumimoji="1" lang="en-US" altLang="ja-JP" dirty="0" smtClean="0"/>
              <a:t>3</a:t>
            </a:r>
            <a:r>
              <a:rPr kumimoji="1" lang="ja-JP" altLang="en-US" dirty="0" smtClean="0"/>
              <a:t>年がかりで参加させてもらったという方、事務長になると、自宅から遠い場所に赴任することも少なくなく、単身赴任を余儀なくされるケースが多いという方もいらっしゃいました。</a:t>
            </a:r>
            <a:endParaRPr kumimoji="1" lang="en-US" altLang="ja-JP" dirty="0" smtClean="0"/>
          </a:p>
          <a:p>
            <a:r>
              <a:rPr kumimoji="1" lang="ja-JP" altLang="en-US" dirty="0"/>
              <a:t>　</a:t>
            </a:r>
            <a:r>
              <a:rPr kumimoji="1" lang="ja-JP" altLang="en-US" dirty="0" smtClean="0"/>
              <a:t>他県の事務長さん方からの刺激とともに、どの講義も中身の濃い充実したものだったとは思いますが、講師が語ったことをただ鵜呑みにするのではなく、例えば事務職員の職務規定が「従事する」から「つかさどる」に変わったといっても、それを意識できる環境にない方も多くいるでしょう。校長・教頭はじめ教員にその意識がないのに、事務職員だけ空回りしないとも限らず、「チーム学校」、「社会に開かれた教育課程」の名のもとに、事務職員の多忙化が増す恐れも十分にあります。</a:t>
            </a:r>
            <a:endParaRPr kumimoji="1" lang="en-US" altLang="ja-JP" dirty="0" smtClean="0"/>
          </a:p>
          <a:p>
            <a:r>
              <a:rPr kumimoji="1" lang="ja-JP" altLang="en-US" dirty="0"/>
              <a:t>　</a:t>
            </a:r>
            <a:r>
              <a:rPr kumimoji="1" lang="ja-JP" altLang="en-US" dirty="0" smtClean="0"/>
              <a:t>教育のフレーム、世の中の動きに敏感でありながらも、事務室をまとめる事務長としての立ち位置をしっかりと見極め、事務職員を守り、育て、事務室運営を行っていかなければならないと思います。</a:t>
            </a:r>
            <a:endParaRPr kumimoji="1" lang="ja-JP" altLang="en-US" dirty="0"/>
          </a:p>
        </p:txBody>
      </p:sp>
      <p:sp>
        <p:nvSpPr>
          <p:cNvPr id="5" name="スライド番号プレースホルダー 4"/>
          <p:cNvSpPr>
            <a:spLocks noGrp="1"/>
          </p:cNvSpPr>
          <p:nvPr>
            <p:ph type="sldNum" sz="quarter" idx="12"/>
          </p:nvPr>
        </p:nvSpPr>
        <p:spPr/>
        <p:txBody>
          <a:bodyPr/>
          <a:lstStyle/>
          <a:p>
            <a:fld id="{C611813A-9784-4A59-9EC3-4382EBE1751A}" type="slidenum">
              <a:rPr kumimoji="1" lang="ja-JP" altLang="en-US" smtClean="0"/>
              <a:t>37</a:t>
            </a:fld>
            <a:endParaRPr kumimoji="1" lang="ja-JP" altLang="en-US"/>
          </a:p>
        </p:txBody>
      </p:sp>
    </p:spTree>
    <p:extLst>
      <p:ext uri="{BB962C8B-B14F-4D97-AF65-F5344CB8AC3E}">
        <p14:creationId xmlns:p14="http://schemas.microsoft.com/office/powerpoint/2010/main" val="1635713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48356" y="316089"/>
            <a:ext cx="8677595" cy="63217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a:p>
        </p:txBody>
      </p:sp>
      <p:sp>
        <p:nvSpPr>
          <p:cNvPr id="3" name="タイトル 1"/>
          <p:cNvSpPr txBox="1">
            <a:spLocks/>
          </p:cNvSpPr>
          <p:nvPr/>
        </p:nvSpPr>
        <p:spPr>
          <a:xfrm>
            <a:off x="521510" y="681295"/>
            <a:ext cx="3436536" cy="454160"/>
          </a:xfrm>
          <a:prstGeom prst="rect">
            <a:avLst/>
          </a:prstGeom>
        </p:spPr>
        <p:txBody>
          <a:bodyPr>
            <a:normAutofit fontScale="825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b="1" dirty="0" smtClean="0">
                <a:latin typeface="ＭＳ ゴシック" panose="020B0609070205080204" pitchFamily="49" charset="-128"/>
                <a:ea typeface="ＭＳ ゴシック" panose="020B0609070205080204" pitchFamily="49" charset="-128"/>
              </a:rPr>
              <a:t>②チームとしての学校　</a:t>
            </a:r>
            <a:endParaRPr lang="ja-JP" altLang="en-US" sz="3000" b="1" dirty="0">
              <a:latin typeface="ＭＳ ゴシック" panose="020B0609070205080204" pitchFamily="49" charset="-128"/>
              <a:ea typeface="ＭＳ ゴシック" panose="020B0609070205080204" pitchFamily="49" charset="-128"/>
            </a:endParaRPr>
          </a:p>
        </p:txBody>
      </p:sp>
      <p:sp>
        <p:nvSpPr>
          <p:cNvPr id="4" name="テキスト ボックス 3"/>
          <p:cNvSpPr txBox="1"/>
          <p:nvPr/>
        </p:nvSpPr>
        <p:spPr>
          <a:xfrm>
            <a:off x="4158008" y="766123"/>
            <a:ext cx="4554918" cy="369332"/>
          </a:xfrm>
          <a:prstGeom prst="rect">
            <a:avLst/>
          </a:prstGeom>
          <a:noFill/>
        </p:spPr>
        <p:txBody>
          <a:bodyPr wrap="square" rtlCol="0">
            <a:spAutoFit/>
          </a:bodyPr>
          <a:lstStyle/>
          <a:p>
            <a:r>
              <a:rPr kumimoji="1" lang="ja-JP" altLang="en-US" dirty="0" smtClean="0"/>
              <a:t>国立教育政策研究所　藤原　文雄　氏</a:t>
            </a:r>
            <a:endParaRPr kumimoji="1" lang="ja-JP" altLang="en-US" dirty="0"/>
          </a:p>
        </p:txBody>
      </p:sp>
      <p:sp>
        <p:nvSpPr>
          <p:cNvPr id="5" name="テキスト ボックス 4"/>
          <p:cNvSpPr txBox="1"/>
          <p:nvPr/>
        </p:nvSpPr>
        <p:spPr>
          <a:xfrm>
            <a:off x="737549" y="3207562"/>
            <a:ext cx="7367452" cy="369332"/>
          </a:xfrm>
          <a:prstGeom prst="rect">
            <a:avLst/>
          </a:prstGeom>
          <a:noFill/>
        </p:spPr>
        <p:txBody>
          <a:bodyPr wrap="square" rtlCol="0">
            <a:spAutoFit/>
          </a:bodyPr>
          <a:lstStyle/>
          <a:p>
            <a:r>
              <a:rPr kumimoji="1" lang="ja-JP" altLang="en-US" b="1" dirty="0" smtClean="0">
                <a:latin typeface="ＭＳ Ｐゴシック" panose="020B0600070205080204" pitchFamily="50" charset="-128"/>
                <a:ea typeface="ＭＳ Ｐゴシック" panose="020B0600070205080204" pitchFamily="50" charset="-128"/>
              </a:rPr>
              <a:t>○「チームとしての学校」が求められる背景</a:t>
            </a:r>
            <a:endParaRPr kumimoji="1" lang="ja-JP" altLang="en-US" b="1" dirty="0">
              <a:latin typeface="ＭＳ Ｐゴシック" panose="020B0600070205080204" pitchFamily="50" charset="-128"/>
              <a:ea typeface="ＭＳ Ｐゴシック" panose="020B0600070205080204" pitchFamily="50" charset="-128"/>
            </a:endParaRPr>
          </a:p>
        </p:txBody>
      </p:sp>
      <p:sp>
        <p:nvSpPr>
          <p:cNvPr id="6" name="テキスト ボックス 5"/>
          <p:cNvSpPr txBox="1"/>
          <p:nvPr/>
        </p:nvSpPr>
        <p:spPr>
          <a:xfrm>
            <a:off x="744583" y="3669661"/>
            <a:ext cx="3213463" cy="369332"/>
          </a:xfrm>
          <a:prstGeom prst="rect">
            <a:avLst/>
          </a:prstGeom>
          <a:solidFill>
            <a:schemeClr val="accent4">
              <a:lumMod val="40000"/>
              <a:lumOff val="60000"/>
            </a:schemeClr>
          </a:solidFill>
          <a:ln cmpd="sng">
            <a:solidFill>
              <a:schemeClr val="accent1"/>
            </a:solidFill>
          </a:ln>
        </p:spPr>
        <p:txBody>
          <a:bodyPr wrap="square" rtlCol="0">
            <a:spAutoFit/>
          </a:bodyPr>
          <a:lstStyle/>
          <a:p>
            <a:r>
              <a:rPr kumimoji="1" lang="ja-JP" altLang="en-US" b="1" dirty="0" smtClean="0"/>
              <a:t>学校の総合的な組織力の向上</a:t>
            </a:r>
            <a:endParaRPr kumimoji="1" lang="ja-JP" altLang="en-US" b="1" dirty="0"/>
          </a:p>
        </p:txBody>
      </p:sp>
      <p:sp>
        <p:nvSpPr>
          <p:cNvPr id="7" name="テキスト ボックス 6"/>
          <p:cNvSpPr txBox="1"/>
          <p:nvPr/>
        </p:nvSpPr>
        <p:spPr>
          <a:xfrm>
            <a:off x="4421275" y="3658778"/>
            <a:ext cx="4412232" cy="369332"/>
          </a:xfrm>
          <a:prstGeom prst="rect">
            <a:avLst/>
          </a:prstGeom>
          <a:solidFill>
            <a:schemeClr val="accent2">
              <a:lumMod val="40000"/>
              <a:lumOff val="60000"/>
            </a:schemeClr>
          </a:solidFill>
          <a:ln>
            <a:solidFill>
              <a:schemeClr val="accent1"/>
            </a:solidFill>
          </a:ln>
        </p:spPr>
        <p:txBody>
          <a:bodyPr wrap="square" rtlCol="0">
            <a:spAutoFit/>
          </a:bodyPr>
          <a:lstStyle/>
          <a:p>
            <a:r>
              <a:rPr kumimoji="1" lang="ja-JP" altLang="en-US" b="1" dirty="0"/>
              <a:t>教員の長時間労働是正・業務の質的転換</a:t>
            </a:r>
          </a:p>
        </p:txBody>
      </p:sp>
      <p:sp>
        <p:nvSpPr>
          <p:cNvPr id="8" name="テキスト ボックス 7"/>
          <p:cNvSpPr txBox="1"/>
          <p:nvPr/>
        </p:nvSpPr>
        <p:spPr>
          <a:xfrm>
            <a:off x="737549" y="1387269"/>
            <a:ext cx="7087102" cy="369332"/>
          </a:xfrm>
          <a:prstGeom prst="rect">
            <a:avLst/>
          </a:prstGeom>
          <a:noFill/>
        </p:spPr>
        <p:txBody>
          <a:bodyPr wrap="square" rtlCol="0">
            <a:spAutoFit/>
          </a:bodyPr>
          <a:lstStyle/>
          <a:p>
            <a:r>
              <a:rPr kumimoji="1" lang="ja-JP" altLang="en-US" b="1" dirty="0" smtClean="0">
                <a:latin typeface="ＭＳ Ｐゴシック" panose="020B0600070205080204" pitchFamily="50" charset="-128"/>
                <a:ea typeface="ＭＳ Ｐゴシック" panose="020B0600070205080204" pitchFamily="50" charset="-128"/>
              </a:rPr>
              <a:t>○「チームとしての学校」とは（</a:t>
            </a:r>
            <a:r>
              <a:rPr kumimoji="1" lang="en-US" altLang="ja-JP" b="1" dirty="0" smtClean="0">
                <a:latin typeface="ＭＳ Ｐゴシック" panose="020B0600070205080204" pitchFamily="50" charset="-128"/>
                <a:ea typeface="ＭＳ Ｐゴシック" panose="020B0600070205080204" pitchFamily="50" charset="-128"/>
              </a:rPr>
              <a:t>H27.12.21</a:t>
            </a:r>
            <a:r>
              <a:rPr kumimoji="1" lang="ja-JP" altLang="en-US" b="1" dirty="0" smtClean="0">
                <a:latin typeface="ＭＳ Ｐゴシック" panose="020B0600070205080204" pitchFamily="50" charset="-128"/>
                <a:ea typeface="ＭＳ Ｐゴシック" panose="020B0600070205080204" pitchFamily="50" charset="-128"/>
              </a:rPr>
              <a:t>　中央教育審議会答申）</a:t>
            </a:r>
            <a:endParaRPr kumimoji="1" lang="ja-JP" altLang="en-US" b="1" dirty="0">
              <a:latin typeface="ＭＳ Ｐゴシック" panose="020B0600070205080204" pitchFamily="50" charset="-128"/>
              <a:ea typeface="ＭＳ Ｐゴシック" panose="020B0600070205080204" pitchFamily="50" charset="-128"/>
            </a:endParaRPr>
          </a:p>
        </p:txBody>
      </p:sp>
      <p:sp>
        <p:nvSpPr>
          <p:cNvPr id="9" name="テキスト ボックス 8"/>
          <p:cNvSpPr txBox="1"/>
          <p:nvPr/>
        </p:nvSpPr>
        <p:spPr>
          <a:xfrm>
            <a:off x="903427" y="1796952"/>
            <a:ext cx="7367452" cy="1200329"/>
          </a:xfrm>
          <a:prstGeom prst="rect">
            <a:avLst/>
          </a:prstGeom>
          <a:noFill/>
        </p:spPr>
        <p:txBody>
          <a:bodyPr wrap="square" rtlCol="0">
            <a:spAutoFit/>
          </a:bodyPr>
          <a:lstStyle/>
          <a:p>
            <a:r>
              <a:rPr kumimoji="1" lang="ja-JP" altLang="en-US" dirty="0" smtClean="0"/>
              <a:t>・多様な専門人材が責任を持って学校に参画</a:t>
            </a:r>
            <a:endParaRPr kumimoji="1" lang="en-US" altLang="ja-JP" dirty="0" smtClean="0"/>
          </a:p>
          <a:p>
            <a:r>
              <a:rPr kumimoji="1" lang="ja-JP" altLang="en-US" dirty="0" smtClean="0"/>
              <a:t>・学校のマネジメントが組織的に行われる体制</a:t>
            </a:r>
            <a:endParaRPr kumimoji="1" lang="en-US" altLang="ja-JP" dirty="0" smtClean="0"/>
          </a:p>
          <a:p>
            <a:r>
              <a:rPr kumimoji="1" lang="ja-JP" altLang="en-US" dirty="0" smtClean="0"/>
              <a:t>・教員は、より「授業」や「学級経営」・「生徒指導」に注力</a:t>
            </a:r>
            <a:endParaRPr kumimoji="1" lang="en-US" altLang="ja-JP" dirty="0" smtClean="0"/>
          </a:p>
          <a:p>
            <a:r>
              <a:rPr kumimoji="1" lang="ja-JP" altLang="en-US" dirty="0" smtClean="0"/>
              <a:t>・コミュニティスクールの仕組みを活用</a:t>
            </a:r>
            <a:endParaRPr kumimoji="1" lang="ja-JP" altLang="en-US" dirty="0"/>
          </a:p>
        </p:txBody>
      </p:sp>
      <p:sp>
        <p:nvSpPr>
          <p:cNvPr id="11" name="加算 10"/>
          <p:cNvSpPr/>
          <p:nvPr/>
        </p:nvSpPr>
        <p:spPr>
          <a:xfrm>
            <a:off x="3964075" y="3715813"/>
            <a:ext cx="457200" cy="33824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2707025" y="4161609"/>
            <a:ext cx="3148149" cy="307777"/>
          </a:xfrm>
          <a:prstGeom prst="rect">
            <a:avLst/>
          </a:prstGeom>
          <a:noFill/>
        </p:spPr>
        <p:txBody>
          <a:bodyPr wrap="square" rtlCol="0">
            <a:spAutoFit/>
          </a:bodyPr>
          <a:lstStyle/>
          <a:p>
            <a:r>
              <a:rPr kumimoji="1" lang="ja-JP" altLang="en-US" sz="1400" dirty="0" smtClean="0">
                <a:latin typeface="AR P丸ゴシック体E" panose="020F0900000000000000" pitchFamily="50" charset="-128"/>
                <a:ea typeface="AR P丸ゴシック体E" panose="020F0900000000000000" pitchFamily="50" charset="-128"/>
              </a:rPr>
              <a:t>☆相反する二兎を追う学校づくり政策</a:t>
            </a:r>
            <a:endParaRPr kumimoji="1" lang="ja-JP" altLang="en-US" sz="1400" dirty="0">
              <a:latin typeface="AR P丸ゴシック体E" panose="020F0900000000000000" pitchFamily="50" charset="-128"/>
              <a:ea typeface="AR P丸ゴシック体E" panose="020F0900000000000000" pitchFamily="50" charset="-128"/>
            </a:endParaRPr>
          </a:p>
        </p:txBody>
      </p:sp>
      <p:sp>
        <p:nvSpPr>
          <p:cNvPr id="13" name="テキスト ボックス 12"/>
          <p:cNvSpPr txBox="1"/>
          <p:nvPr/>
        </p:nvSpPr>
        <p:spPr>
          <a:xfrm>
            <a:off x="1226983" y="4681320"/>
            <a:ext cx="6878017" cy="1477328"/>
          </a:xfrm>
          <a:prstGeom prst="rect">
            <a:avLst/>
          </a:prstGeom>
          <a:solidFill>
            <a:schemeClr val="accent1">
              <a:lumMod val="20000"/>
              <a:lumOff val="80000"/>
            </a:schemeClr>
          </a:solidFill>
        </p:spPr>
        <p:txBody>
          <a:bodyPr wrap="square" rtlCol="0">
            <a:spAutoFit/>
          </a:bodyPr>
          <a:lstStyle/>
          <a:p>
            <a:r>
              <a:rPr kumimoji="1" lang="ja-JP" altLang="en-US" dirty="0" smtClean="0"/>
              <a:t>教師が児童生徒に対して総合的な指導を担う</a:t>
            </a:r>
            <a:r>
              <a:rPr kumimoji="1" lang="en-US" altLang="ja-JP" dirty="0" smtClean="0"/>
              <a:t>『</a:t>
            </a:r>
            <a:r>
              <a:rPr kumimoji="1" lang="ja-JP" altLang="en-US" dirty="0" smtClean="0"/>
              <a:t>日本型学校教育</a:t>
            </a:r>
            <a:r>
              <a:rPr kumimoji="1" lang="en-US" altLang="ja-JP" dirty="0" smtClean="0"/>
              <a:t>』</a:t>
            </a:r>
            <a:r>
              <a:rPr kumimoji="1" lang="ja-JP" altLang="en-US" dirty="0" smtClean="0"/>
              <a:t>は、世界的にも評価が高い。その良さを維持し、さらに多様化する子供たちに対して質の高い学校教育を持続発展するとともに、教師がよりプロフェッショナルな働き方ができるよう業務の質的転換を図ることが狙い</a:t>
            </a:r>
            <a:endParaRPr kumimoji="1" lang="ja-JP" altLang="en-US" dirty="0"/>
          </a:p>
        </p:txBody>
      </p:sp>
      <p:sp>
        <p:nvSpPr>
          <p:cNvPr id="14" name="スライド番号プレースホルダー 13"/>
          <p:cNvSpPr>
            <a:spLocks noGrp="1"/>
          </p:cNvSpPr>
          <p:nvPr>
            <p:ph type="sldNum" sz="quarter" idx="12"/>
          </p:nvPr>
        </p:nvSpPr>
        <p:spPr/>
        <p:txBody>
          <a:bodyPr/>
          <a:lstStyle/>
          <a:p>
            <a:fld id="{C611813A-9784-4A59-9EC3-4382EBE1751A}" type="slidenum">
              <a:rPr kumimoji="1" lang="ja-JP" altLang="en-US" smtClean="0"/>
              <a:t>4</a:t>
            </a:fld>
            <a:endParaRPr kumimoji="1" lang="ja-JP" altLang="en-US"/>
          </a:p>
        </p:txBody>
      </p:sp>
    </p:spTree>
    <p:extLst>
      <p:ext uri="{BB962C8B-B14F-4D97-AF65-F5344CB8AC3E}">
        <p14:creationId xmlns:p14="http://schemas.microsoft.com/office/powerpoint/2010/main" val="6181335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p:cNvGraphicFramePr>
            <a:graphicFrameLocks noChangeAspect="1"/>
          </p:cNvGraphicFramePr>
          <p:nvPr>
            <p:extLst>
              <p:ext uri="{D42A27DB-BD31-4B8C-83A1-F6EECF244321}">
                <p14:modId xmlns:p14="http://schemas.microsoft.com/office/powerpoint/2010/main" val="2026383048"/>
              </p:ext>
            </p:extLst>
          </p:nvPr>
        </p:nvGraphicFramePr>
        <p:xfrm>
          <a:off x="209641" y="156577"/>
          <a:ext cx="8934359" cy="6701423"/>
        </p:xfrm>
        <a:graphic>
          <a:graphicData uri="http://schemas.openxmlformats.org/presentationml/2006/ole">
            <mc:AlternateContent xmlns:mc="http://schemas.openxmlformats.org/markup-compatibility/2006">
              <mc:Choice xmlns:v="urn:schemas-microsoft-com:vml" Requires="v">
                <p:oleObj spid="_x0000_s1056" name="Acrobat Document" r:id="rId3" imgW="9601018" imgH="7200570" progId="AcroExch.Document.2015">
                  <p:embed/>
                </p:oleObj>
              </mc:Choice>
              <mc:Fallback>
                <p:oleObj name="Acrobat Document" r:id="rId3" imgW="9601018" imgH="7200570" progId="AcroExch.Document.2015">
                  <p:embed/>
                  <p:pic>
                    <p:nvPicPr>
                      <p:cNvPr id="0" name=""/>
                      <p:cNvPicPr/>
                      <p:nvPr/>
                    </p:nvPicPr>
                    <p:blipFill>
                      <a:blip r:embed="rId4"/>
                      <a:stretch>
                        <a:fillRect/>
                      </a:stretch>
                    </p:blipFill>
                    <p:spPr>
                      <a:xfrm>
                        <a:off x="209641" y="156577"/>
                        <a:ext cx="8934359" cy="6701423"/>
                      </a:xfrm>
                      <a:prstGeom prst="rect">
                        <a:avLst/>
                      </a:prstGeom>
                    </p:spPr>
                  </p:pic>
                </p:oleObj>
              </mc:Fallback>
            </mc:AlternateContent>
          </a:graphicData>
        </a:graphic>
      </p:graphicFrame>
      <p:sp>
        <p:nvSpPr>
          <p:cNvPr id="3" name="テキスト ボックス 2"/>
          <p:cNvSpPr txBox="1"/>
          <p:nvPr/>
        </p:nvSpPr>
        <p:spPr>
          <a:xfrm>
            <a:off x="3069772" y="6453052"/>
            <a:ext cx="5799908" cy="276999"/>
          </a:xfrm>
          <a:prstGeom prst="rect">
            <a:avLst/>
          </a:prstGeom>
          <a:solidFill>
            <a:schemeClr val="bg1"/>
          </a:solidFill>
          <a:ln>
            <a:solidFill>
              <a:schemeClr val="accent1">
                <a:shade val="50000"/>
              </a:schemeClr>
            </a:solidFill>
          </a:ln>
        </p:spPr>
        <p:txBody>
          <a:bodyPr wrap="square" rtlCol="0">
            <a:spAutoFit/>
          </a:bodyPr>
          <a:lstStyle/>
          <a:p>
            <a:r>
              <a:rPr kumimoji="1" lang="ja-JP" altLang="en-US" sz="1200" dirty="0" smtClean="0"/>
              <a:t>出典：「教職員等中央研修　第</a:t>
            </a:r>
            <a:r>
              <a:rPr kumimoji="1" lang="en-US" altLang="ja-JP" sz="1200" dirty="0" smtClean="0"/>
              <a:t>2</a:t>
            </a:r>
            <a:r>
              <a:rPr kumimoji="1" lang="ja-JP" altLang="en-US" sz="1200" dirty="0" smtClean="0"/>
              <a:t>回校長研修・事務職員研修」藤原文雄　講義資料</a:t>
            </a:r>
            <a:endParaRPr kumimoji="1" lang="ja-JP" altLang="en-US" sz="1200" dirty="0"/>
          </a:p>
        </p:txBody>
      </p:sp>
      <p:sp>
        <p:nvSpPr>
          <p:cNvPr id="5" name="スライド番号プレースホルダー 4"/>
          <p:cNvSpPr>
            <a:spLocks noGrp="1"/>
          </p:cNvSpPr>
          <p:nvPr>
            <p:ph type="sldNum" sz="quarter" idx="12"/>
          </p:nvPr>
        </p:nvSpPr>
        <p:spPr/>
        <p:txBody>
          <a:bodyPr/>
          <a:lstStyle/>
          <a:p>
            <a:fld id="{C611813A-9784-4A59-9EC3-4382EBE1751A}" type="slidenum">
              <a:rPr kumimoji="1" lang="ja-JP" altLang="en-US" smtClean="0"/>
              <a:t>5</a:t>
            </a:fld>
            <a:endParaRPr kumimoji="1" lang="ja-JP" altLang="en-US"/>
          </a:p>
        </p:txBody>
      </p:sp>
    </p:spTree>
    <p:extLst>
      <p:ext uri="{BB962C8B-B14F-4D97-AF65-F5344CB8AC3E}">
        <p14:creationId xmlns:p14="http://schemas.microsoft.com/office/powerpoint/2010/main" val="8358391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テキスト ボックス 2"/>
          <p:cNvSpPr txBox="1"/>
          <p:nvPr/>
        </p:nvSpPr>
        <p:spPr>
          <a:xfrm>
            <a:off x="117566" y="4153989"/>
            <a:ext cx="3239588" cy="646331"/>
          </a:xfrm>
          <a:prstGeom prst="rect">
            <a:avLst/>
          </a:prstGeom>
          <a:solidFill>
            <a:schemeClr val="bg1"/>
          </a:solidFill>
        </p:spPr>
        <p:txBody>
          <a:bodyPr wrap="square" rtlCol="0">
            <a:spAutoFit/>
          </a:bodyPr>
          <a:lstStyle/>
          <a:p>
            <a:r>
              <a:rPr kumimoji="1" lang="ja-JP" altLang="en-US" dirty="0" smtClean="0"/>
              <a:t>国立教育政策研究所</a:t>
            </a:r>
            <a:endParaRPr kumimoji="1" lang="en-US" altLang="ja-JP" dirty="0" smtClean="0"/>
          </a:p>
          <a:p>
            <a:r>
              <a:rPr kumimoji="1" lang="ja-JP" altLang="en-US" dirty="0" smtClean="0"/>
              <a:t>総括研究官　藤原　文雄　氏</a:t>
            </a:r>
            <a:endParaRPr kumimoji="1" lang="ja-JP" altLang="en-US" dirty="0"/>
          </a:p>
        </p:txBody>
      </p:sp>
      <p:sp>
        <p:nvSpPr>
          <p:cNvPr id="5" name="スライド番号プレースホルダー 4"/>
          <p:cNvSpPr>
            <a:spLocks noGrp="1"/>
          </p:cNvSpPr>
          <p:nvPr>
            <p:ph type="sldNum" sz="quarter" idx="12"/>
          </p:nvPr>
        </p:nvSpPr>
        <p:spPr/>
        <p:txBody>
          <a:bodyPr/>
          <a:lstStyle/>
          <a:p>
            <a:fld id="{C611813A-9784-4A59-9EC3-4382EBE1751A}" type="slidenum">
              <a:rPr kumimoji="1" lang="ja-JP" altLang="en-US" smtClean="0"/>
              <a:t>6</a:t>
            </a:fld>
            <a:endParaRPr kumimoji="1" lang="ja-JP" altLang="en-US"/>
          </a:p>
        </p:txBody>
      </p:sp>
    </p:spTree>
    <p:extLst>
      <p:ext uri="{BB962C8B-B14F-4D97-AF65-F5344CB8AC3E}">
        <p14:creationId xmlns:p14="http://schemas.microsoft.com/office/powerpoint/2010/main" val="33652599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テキスト ボックス 2"/>
          <p:cNvSpPr txBox="1"/>
          <p:nvPr/>
        </p:nvSpPr>
        <p:spPr>
          <a:xfrm>
            <a:off x="5473337" y="1423851"/>
            <a:ext cx="2769326" cy="369332"/>
          </a:xfrm>
          <a:prstGeom prst="rect">
            <a:avLst/>
          </a:prstGeom>
          <a:solidFill>
            <a:schemeClr val="bg1"/>
          </a:solidFill>
        </p:spPr>
        <p:txBody>
          <a:bodyPr wrap="square" rtlCol="0">
            <a:spAutoFit/>
          </a:bodyPr>
          <a:lstStyle/>
          <a:p>
            <a:r>
              <a:rPr kumimoji="1" lang="ja-JP" altLang="en-US" dirty="0" smtClean="0"/>
              <a:t>班ごとに協議する研修生</a:t>
            </a:r>
            <a:endParaRPr kumimoji="1" lang="ja-JP" altLang="en-US" dirty="0"/>
          </a:p>
        </p:txBody>
      </p:sp>
      <p:sp>
        <p:nvSpPr>
          <p:cNvPr id="5" name="スライド番号プレースホルダー 4"/>
          <p:cNvSpPr>
            <a:spLocks noGrp="1"/>
          </p:cNvSpPr>
          <p:nvPr>
            <p:ph type="sldNum" sz="quarter" idx="12"/>
          </p:nvPr>
        </p:nvSpPr>
        <p:spPr/>
        <p:txBody>
          <a:bodyPr/>
          <a:lstStyle/>
          <a:p>
            <a:fld id="{C611813A-9784-4A59-9EC3-4382EBE1751A}" type="slidenum">
              <a:rPr kumimoji="1" lang="ja-JP" altLang="en-US" smtClean="0"/>
              <a:t>7</a:t>
            </a:fld>
            <a:endParaRPr kumimoji="1" lang="ja-JP" altLang="en-US"/>
          </a:p>
        </p:txBody>
      </p:sp>
    </p:spTree>
    <p:extLst>
      <p:ext uri="{BB962C8B-B14F-4D97-AF65-F5344CB8AC3E}">
        <p14:creationId xmlns:p14="http://schemas.microsoft.com/office/powerpoint/2010/main" val="158929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48356" y="316089"/>
            <a:ext cx="8677595" cy="63217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a:p>
        </p:txBody>
      </p:sp>
      <p:sp>
        <p:nvSpPr>
          <p:cNvPr id="5" name="タイトル 1"/>
          <p:cNvSpPr txBox="1">
            <a:spLocks/>
          </p:cNvSpPr>
          <p:nvPr/>
        </p:nvSpPr>
        <p:spPr>
          <a:xfrm>
            <a:off x="1778135" y="487234"/>
            <a:ext cx="5618033" cy="454160"/>
          </a:xfrm>
          <a:prstGeom prst="rect">
            <a:avLst/>
          </a:prstGeom>
        </p:spPr>
        <p:txBody>
          <a:bodyPr>
            <a:normAutofit fontScale="90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b="1" dirty="0" smtClean="0">
                <a:latin typeface="ＭＳ ゴシック" panose="020B0609070205080204" pitchFamily="49" charset="-128"/>
                <a:ea typeface="ＭＳ ゴシック" panose="020B0609070205080204" pitchFamily="49" charset="-128"/>
              </a:rPr>
              <a:t>学校事務職員の職務規定の変更　</a:t>
            </a:r>
            <a:endParaRPr lang="ja-JP" altLang="en-US" sz="3000" b="1" dirty="0">
              <a:latin typeface="ＭＳ ゴシック" panose="020B0609070205080204" pitchFamily="49" charset="-128"/>
              <a:ea typeface="ＭＳ ゴシック" panose="020B0609070205080204" pitchFamily="49" charset="-128"/>
            </a:endParaRPr>
          </a:p>
        </p:txBody>
      </p:sp>
      <p:sp>
        <p:nvSpPr>
          <p:cNvPr id="6" name="テキスト ボックス 5"/>
          <p:cNvSpPr txBox="1"/>
          <p:nvPr/>
        </p:nvSpPr>
        <p:spPr>
          <a:xfrm>
            <a:off x="883832" y="1089759"/>
            <a:ext cx="7406640" cy="646331"/>
          </a:xfrm>
          <a:prstGeom prst="rect">
            <a:avLst/>
          </a:prstGeom>
          <a:solidFill>
            <a:schemeClr val="accent2">
              <a:lumMod val="40000"/>
              <a:lumOff val="60000"/>
            </a:schemeClr>
          </a:solidFill>
        </p:spPr>
        <p:txBody>
          <a:bodyPr wrap="square" rtlCol="0">
            <a:spAutoFit/>
          </a:bodyPr>
          <a:lstStyle/>
          <a:p>
            <a:r>
              <a:rPr lang="ja-JP" altLang="en-US" dirty="0" smtClean="0"/>
              <a:t>平成</a:t>
            </a:r>
            <a:r>
              <a:rPr lang="en-US" altLang="ja-JP" dirty="0" smtClean="0"/>
              <a:t>29</a:t>
            </a:r>
            <a:r>
              <a:rPr lang="ja-JP" altLang="en-US" dirty="0" smtClean="0"/>
              <a:t>年</a:t>
            </a:r>
            <a:r>
              <a:rPr lang="en-US" altLang="ja-JP" dirty="0" smtClean="0"/>
              <a:t>3</a:t>
            </a:r>
            <a:r>
              <a:rPr lang="ja-JP" altLang="en-US" dirty="0" smtClean="0"/>
              <a:t>月</a:t>
            </a:r>
            <a:r>
              <a:rPr lang="ja-JP" altLang="en-US" dirty="0"/>
              <a:t>に学校</a:t>
            </a:r>
            <a:r>
              <a:rPr lang="ja-JP" altLang="en-US" dirty="0" smtClean="0"/>
              <a:t>教育法の</a:t>
            </a:r>
            <a:r>
              <a:rPr lang="ja-JP" altLang="en-US" dirty="0"/>
              <a:t>一部改正により事務職員の職務</a:t>
            </a:r>
            <a:r>
              <a:rPr lang="ja-JP" altLang="en-US" dirty="0" smtClean="0"/>
              <a:t>規定が見直され、「事務に従事する」から「事務をつかさどる」となった。</a:t>
            </a:r>
            <a:endParaRPr lang="ja-JP" altLang="en-US" dirty="0"/>
          </a:p>
        </p:txBody>
      </p:sp>
      <p:sp>
        <p:nvSpPr>
          <p:cNvPr id="7" name="テキスト ボックス 6"/>
          <p:cNvSpPr txBox="1"/>
          <p:nvPr/>
        </p:nvSpPr>
        <p:spPr>
          <a:xfrm>
            <a:off x="883832" y="2406056"/>
            <a:ext cx="7502522" cy="1477328"/>
          </a:xfrm>
          <a:prstGeom prst="rect">
            <a:avLst/>
          </a:prstGeom>
          <a:noFill/>
        </p:spPr>
        <p:txBody>
          <a:bodyPr wrap="square" rtlCol="0">
            <a:spAutoFit/>
          </a:bodyPr>
          <a:lstStyle/>
          <a:p>
            <a:r>
              <a:rPr lang="ja-JP" altLang="en-US" dirty="0" smtClean="0"/>
              <a:t>学校</a:t>
            </a:r>
            <a:r>
              <a:rPr lang="ja-JP" altLang="en-US" dirty="0"/>
              <a:t>組織マネジメントの中核となる校長・教頭等の業務負担が増加するなどの状況にあって、</a:t>
            </a:r>
            <a:r>
              <a:rPr lang="ja-JP" altLang="en-US" b="1" dirty="0"/>
              <a:t>学校におけるマネジメント機能を十分に発揮</a:t>
            </a:r>
            <a:r>
              <a:rPr lang="ja-JP" altLang="en-US" dirty="0"/>
              <a:t>できるようにするため、</a:t>
            </a:r>
            <a:r>
              <a:rPr lang="ja-JP" altLang="en-US" b="1" dirty="0"/>
              <a:t>事務職員がその専門性を生かして学校の事務を一定の責任をもって自己の担任事項として処理</a:t>
            </a:r>
            <a:r>
              <a:rPr lang="ja-JP" altLang="en-US" dirty="0"/>
              <a:t>し、</a:t>
            </a:r>
            <a:r>
              <a:rPr lang="ja-JP" altLang="en-US" b="1" dirty="0"/>
              <a:t>より主体的・積極的に校務運営に参画</a:t>
            </a:r>
            <a:r>
              <a:rPr lang="ja-JP" altLang="en-US" dirty="0"/>
              <a:t>することが求められている</a:t>
            </a:r>
            <a:r>
              <a:rPr lang="ja-JP" altLang="en-US" dirty="0" smtClean="0"/>
              <a:t>。</a:t>
            </a:r>
            <a:endParaRPr lang="ja-JP" altLang="en-US" dirty="0"/>
          </a:p>
        </p:txBody>
      </p:sp>
      <p:sp>
        <p:nvSpPr>
          <p:cNvPr id="8" name="下矢印 7"/>
          <p:cNvSpPr/>
          <p:nvPr/>
        </p:nvSpPr>
        <p:spPr>
          <a:xfrm>
            <a:off x="2625635" y="1901256"/>
            <a:ext cx="3265714" cy="3396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3631474" y="1901256"/>
            <a:ext cx="1371600" cy="369332"/>
          </a:xfrm>
          <a:prstGeom prst="rect">
            <a:avLst/>
          </a:prstGeom>
          <a:noFill/>
        </p:spPr>
        <p:txBody>
          <a:bodyPr wrap="square" rtlCol="0">
            <a:spAutoFit/>
          </a:bodyPr>
          <a:lstStyle/>
          <a:p>
            <a:r>
              <a:rPr kumimoji="1" lang="ja-JP" altLang="en-US" dirty="0" smtClean="0">
                <a:solidFill>
                  <a:schemeClr val="bg1"/>
                </a:solidFill>
              </a:rPr>
              <a:t>変更の趣旨</a:t>
            </a:r>
            <a:endParaRPr kumimoji="1" lang="ja-JP" altLang="en-US" dirty="0">
              <a:solidFill>
                <a:schemeClr val="bg1"/>
              </a:solidFill>
            </a:endParaRPr>
          </a:p>
        </p:txBody>
      </p:sp>
      <p:sp>
        <p:nvSpPr>
          <p:cNvPr id="11" name="テキスト ボックス 10"/>
          <p:cNvSpPr txBox="1"/>
          <p:nvPr/>
        </p:nvSpPr>
        <p:spPr>
          <a:xfrm>
            <a:off x="883833" y="4048550"/>
            <a:ext cx="7502522" cy="646331"/>
          </a:xfrm>
          <a:prstGeom prst="rect">
            <a:avLst/>
          </a:prstGeom>
          <a:solidFill>
            <a:schemeClr val="accent1">
              <a:lumMod val="40000"/>
              <a:lumOff val="60000"/>
            </a:schemeClr>
          </a:solidFill>
          <a:ln>
            <a:solidFill>
              <a:schemeClr val="accent1">
                <a:shade val="50000"/>
              </a:schemeClr>
            </a:solidFill>
            <a:prstDash val="sysDot"/>
          </a:ln>
        </p:spPr>
        <p:txBody>
          <a:bodyPr wrap="square" rtlCol="0">
            <a:spAutoFit/>
          </a:bodyPr>
          <a:lstStyle/>
          <a:p>
            <a:r>
              <a:rPr kumimoji="1" lang="ja-JP" altLang="en-US" dirty="0" smtClean="0"/>
              <a:t>☆県立事務職員の採用区分は「一般行政」が</a:t>
            </a:r>
            <a:r>
              <a:rPr kumimoji="1" lang="en-US" altLang="ja-JP" dirty="0" smtClean="0"/>
              <a:t>47</a:t>
            </a:r>
            <a:r>
              <a:rPr kumimoji="1" lang="ja-JP" altLang="en-US" dirty="0" smtClean="0"/>
              <a:t>都道府県中</a:t>
            </a:r>
            <a:r>
              <a:rPr kumimoji="1" lang="en-US" altLang="ja-JP" dirty="0" smtClean="0"/>
              <a:t>31</a:t>
            </a:r>
            <a:r>
              <a:rPr kumimoji="1" lang="ja-JP" altLang="en-US" dirty="0" smtClean="0"/>
              <a:t>で、</a:t>
            </a:r>
            <a:r>
              <a:rPr kumimoji="1" lang="en-US" altLang="ja-JP" dirty="0" smtClean="0"/>
              <a:t>66%</a:t>
            </a:r>
            <a:r>
              <a:rPr kumimoji="1" lang="ja-JP" altLang="en-US" dirty="0" smtClean="0"/>
              <a:t>を占めている。（「学校事務」採用の「スペシャリスト」型が少ない）</a:t>
            </a:r>
            <a:endParaRPr kumimoji="1" lang="ja-JP" altLang="en-US" dirty="0"/>
          </a:p>
        </p:txBody>
      </p:sp>
      <p:sp>
        <p:nvSpPr>
          <p:cNvPr id="12" name="右カーブ矢印 11"/>
          <p:cNvSpPr/>
          <p:nvPr/>
        </p:nvSpPr>
        <p:spPr>
          <a:xfrm>
            <a:off x="457200" y="4611189"/>
            <a:ext cx="326571" cy="56170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テキスト ボックス 12"/>
          <p:cNvSpPr txBox="1"/>
          <p:nvPr/>
        </p:nvSpPr>
        <p:spPr>
          <a:xfrm>
            <a:off x="1005839" y="4937760"/>
            <a:ext cx="7550331" cy="1477328"/>
          </a:xfrm>
          <a:prstGeom prst="rect">
            <a:avLst/>
          </a:prstGeom>
          <a:noFill/>
        </p:spPr>
        <p:txBody>
          <a:bodyPr wrap="square" rtlCol="0">
            <a:spAutoFit/>
          </a:bodyPr>
          <a:lstStyle/>
          <a:p>
            <a:r>
              <a:rPr kumimoji="1" lang="ja-JP" altLang="en-US" dirty="0" smtClean="0"/>
              <a:t>・「学校事務職員」としてのモチベーションをどう上げていくか？</a:t>
            </a:r>
            <a:endParaRPr kumimoji="1" lang="en-US" altLang="ja-JP" dirty="0" smtClean="0"/>
          </a:p>
          <a:p>
            <a:r>
              <a:rPr kumimoji="1" lang="ja-JP" altLang="en-US" dirty="0" smtClean="0"/>
              <a:t>・県立学校事務職員の離職理由の上位に「達成感の欠如・物足りなさ」</a:t>
            </a:r>
            <a:endParaRPr kumimoji="1" lang="en-US" altLang="ja-JP" dirty="0" smtClean="0"/>
          </a:p>
          <a:p>
            <a:r>
              <a:rPr kumimoji="1" lang="ja-JP" altLang="en-US" dirty="0" smtClean="0"/>
              <a:t>・事務職員の成長の機会に有意義だったとされた上位回答は「事務長による支援」。学校事務職員としての考え方が大きく変わったきっかけの上位回答にも「事務長との出会い」が。</a:t>
            </a:r>
            <a:endParaRPr kumimoji="1" lang="ja-JP" altLang="en-US" dirty="0"/>
          </a:p>
        </p:txBody>
      </p:sp>
      <p:sp>
        <p:nvSpPr>
          <p:cNvPr id="14" name="テキスト ボックス 13"/>
          <p:cNvSpPr txBox="1"/>
          <p:nvPr/>
        </p:nvSpPr>
        <p:spPr>
          <a:xfrm>
            <a:off x="248356" y="5172891"/>
            <a:ext cx="940364" cy="369332"/>
          </a:xfrm>
          <a:prstGeom prst="rect">
            <a:avLst/>
          </a:prstGeom>
          <a:noFill/>
        </p:spPr>
        <p:txBody>
          <a:bodyPr wrap="square" rtlCol="0">
            <a:spAutoFit/>
          </a:bodyPr>
          <a:lstStyle/>
          <a:p>
            <a:r>
              <a:rPr kumimoji="1" lang="ja-JP" altLang="en-US" dirty="0" smtClean="0">
                <a:latin typeface="AR P丸ゴシック体E" panose="020F0900000000000000" pitchFamily="50" charset="-128"/>
                <a:ea typeface="AR P丸ゴシック体E" panose="020F0900000000000000" pitchFamily="50" charset="-128"/>
              </a:rPr>
              <a:t>課題！</a:t>
            </a:r>
            <a:endParaRPr kumimoji="1" lang="ja-JP" altLang="en-US" dirty="0">
              <a:latin typeface="AR P丸ゴシック体E" panose="020F0900000000000000" pitchFamily="50" charset="-128"/>
              <a:ea typeface="AR P丸ゴシック体E" panose="020F0900000000000000" pitchFamily="50" charset="-128"/>
            </a:endParaRPr>
          </a:p>
        </p:txBody>
      </p:sp>
      <p:sp>
        <p:nvSpPr>
          <p:cNvPr id="3" name="テキスト ボックス 2"/>
          <p:cNvSpPr txBox="1"/>
          <p:nvPr/>
        </p:nvSpPr>
        <p:spPr>
          <a:xfrm>
            <a:off x="5387929" y="6195259"/>
            <a:ext cx="2481942" cy="369332"/>
          </a:xfrm>
          <a:prstGeom prst="rect">
            <a:avLst/>
          </a:prstGeom>
          <a:solidFill>
            <a:srgbClr val="FFFF00"/>
          </a:solidFill>
        </p:spPr>
        <p:txBody>
          <a:bodyPr wrap="square" rtlCol="0">
            <a:spAutoFit/>
          </a:bodyPr>
          <a:lstStyle/>
          <a:p>
            <a:r>
              <a:rPr kumimoji="1" lang="ja-JP" altLang="en-US" dirty="0" smtClean="0"/>
              <a:t>事務長の責任は重大！</a:t>
            </a:r>
            <a:endParaRPr kumimoji="1" lang="ja-JP" altLang="en-US" dirty="0"/>
          </a:p>
        </p:txBody>
      </p:sp>
      <p:sp>
        <p:nvSpPr>
          <p:cNvPr id="10" name="スライド番号プレースホルダー 9"/>
          <p:cNvSpPr>
            <a:spLocks noGrp="1"/>
          </p:cNvSpPr>
          <p:nvPr>
            <p:ph type="sldNum" sz="quarter" idx="12"/>
          </p:nvPr>
        </p:nvSpPr>
        <p:spPr/>
        <p:txBody>
          <a:bodyPr/>
          <a:lstStyle/>
          <a:p>
            <a:fld id="{C611813A-9784-4A59-9EC3-4382EBE1751A}" type="slidenum">
              <a:rPr kumimoji="1" lang="ja-JP" altLang="en-US" smtClean="0"/>
              <a:t>8</a:t>
            </a:fld>
            <a:endParaRPr kumimoji="1" lang="ja-JP" altLang="en-US"/>
          </a:p>
        </p:txBody>
      </p:sp>
    </p:spTree>
    <p:extLst>
      <p:ext uri="{BB962C8B-B14F-4D97-AF65-F5344CB8AC3E}">
        <p14:creationId xmlns:p14="http://schemas.microsoft.com/office/powerpoint/2010/main" val="7494271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117566" y="559922"/>
            <a:ext cx="8883269" cy="6275190"/>
          </a:xfrm>
          <a:prstGeom prst="rect">
            <a:avLst/>
          </a:prstGeom>
        </p:spPr>
      </p:pic>
      <p:sp>
        <p:nvSpPr>
          <p:cNvPr id="4" name="スライド番号プレースホルダー 3"/>
          <p:cNvSpPr>
            <a:spLocks noGrp="1"/>
          </p:cNvSpPr>
          <p:nvPr>
            <p:ph type="sldNum" sz="quarter" idx="12"/>
          </p:nvPr>
        </p:nvSpPr>
        <p:spPr/>
        <p:txBody>
          <a:bodyPr/>
          <a:lstStyle/>
          <a:p>
            <a:fld id="{C611813A-9784-4A59-9EC3-4382EBE1751A}" type="slidenum">
              <a:rPr kumimoji="1" lang="ja-JP" altLang="en-US" smtClean="0"/>
              <a:t>9</a:t>
            </a:fld>
            <a:endParaRPr kumimoji="1" lang="ja-JP" altLang="en-US"/>
          </a:p>
        </p:txBody>
      </p:sp>
    </p:spTree>
    <p:extLst>
      <p:ext uri="{BB962C8B-B14F-4D97-AF65-F5344CB8AC3E}">
        <p14:creationId xmlns:p14="http://schemas.microsoft.com/office/powerpoint/2010/main" val="125871804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975</TotalTime>
  <Words>1758</Words>
  <Application>Microsoft Office PowerPoint</Application>
  <PresentationFormat>画面に合わせる (4:3)</PresentationFormat>
  <Paragraphs>210</Paragraphs>
  <Slides>37</Slides>
  <Notes>0</Notes>
  <HiddenSlides>0</HiddenSlides>
  <MMClips>0</MMClips>
  <ScaleCrop>false</ScaleCrop>
  <HeadingPairs>
    <vt:vector size="8" baseType="variant">
      <vt:variant>
        <vt:lpstr>使用されているフォント</vt:lpstr>
      </vt:variant>
      <vt:variant>
        <vt:i4>9</vt:i4>
      </vt:variant>
      <vt:variant>
        <vt:lpstr>テーマ</vt:lpstr>
      </vt:variant>
      <vt:variant>
        <vt:i4>1</vt:i4>
      </vt:variant>
      <vt:variant>
        <vt:lpstr>埋め込まれた OLE サーバー</vt:lpstr>
      </vt:variant>
      <vt:variant>
        <vt:i4>1</vt:i4>
      </vt:variant>
      <vt:variant>
        <vt:lpstr>スライド タイトル</vt:lpstr>
      </vt:variant>
      <vt:variant>
        <vt:i4>37</vt:i4>
      </vt:variant>
    </vt:vector>
  </HeadingPairs>
  <TitlesOfParts>
    <vt:vector size="48" baseType="lpstr">
      <vt:lpstr>AR Pゴシック体S</vt:lpstr>
      <vt:lpstr>AR P丸ゴシック体E</vt:lpstr>
      <vt:lpstr>ＭＳ Ｐゴシック</vt:lpstr>
      <vt:lpstr>ＭＳ ゴシック</vt:lpstr>
      <vt:lpstr>游ゴシック</vt:lpstr>
      <vt:lpstr>游ゴシック Light</vt:lpstr>
      <vt:lpstr>Arial</vt:lpstr>
      <vt:lpstr>Calibri</vt:lpstr>
      <vt:lpstr>Calibri Light</vt:lpstr>
      <vt:lpstr>Office テーマ</vt:lpstr>
      <vt:lpstr>Acrobat Document</vt:lpstr>
      <vt:lpstr>平成30年度 教職員等中央研修報告</vt:lpstr>
      <vt:lpstr>研修の概要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千葉県</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平成30年度 教職員等中央研修報告</dc:title>
  <dc:creator>千葉県</dc:creator>
  <cp:lastModifiedBy>千葉県</cp:lastModifiedBy>
  <cp:revision>92</cp:revision>
  <cp:lastPrinted>2019-06-03T07:39:22Z</cp:lastPrinted>
  <dcterms:created xsi:type="dcterms:W3CDTF">2019-05-05T03:09:25Z</dcterms:created>
  <dcterms:modified xsi:type="dcterms:W3CDTF">2019-06-03T07:45:36Z</dcterms:modified>
</cp:coreProperties>
</file>